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684"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75" r:id="rId13"/>
    <p:sldId id="267" r:id="rId14"/>
    <p:sldId id="268" r:id="rId15"/>
    <p:sldId id="269" r:id="rId16"/>
    <p:sldId id="274" r:id="rId17"/>
    <p:sldId id="270" r:id="rId18"/>
    <p:sldId id="272" r:id="rId19"/>
    <p:sldId id="273"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40" autoAdjust="0"/>
  </p:normalViewPr>
  <p:slideViewPr>
    <p:cSldViewPr>
      <p:cViewPr varScale="1">
        <p:scale>
          <a:sx n="104" d="100"/>
          <a:sy n="104" d="100"/>
        </p:scale>
        <p:origin x="121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0.wmf"/><Relationship Id="rId1" Type="http://schemas.openxmlformats.org/officeDocument/2006/relationships/image" Target="../media/image26.wmf"/><Relationship Id="rId6" Type="http://schemas.openxmlformats.org/officeDocument/2006/relationships/image" Target="../media/image25.emf"/><Relationship Id="rId5" Type="http://schemas.openxmlformats.org/officeDocument/2006/relationships/image" Target="../media/image35.wmf"/><Relationship Id="rId4"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0.wmf"/><Relationship Id="rId1" Type="http://schemas.openxmlformats.org/officeDocument/2006/relationships/image" Target="../media/image26.wmf"/><Relationship Id="rId5" Type="http://schemas.openxmlformats.org/officeDocument/2006/relationships/image" Target="../media/image41.wmf"/><Relationship Id="rId4"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CCDCA-0C99-4CD8-BC0B-2B9BD03B1AEC}" type="datetimeFigureOut">
              <a:rPr lang="en-US" smtClean="0"/>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33019-F449-4E60-9AF6-3E133533F9C6}" type="slidenum">
              <a:rPr lang="en-US" smtClean="0"/>
              <a:t>‹#›</a:t>
            </a:fld>
            <a:endParaRPr lang="en-US"/>
          </a:p>
        </p:txBody>
      </p:sp>
    </p:spTree>
    <p:extLst>
      <p:ext uri="{BB962C8B-B14F-4D97-AF65-F5344CB8AC3E}">
        <p14:creationId xmlns:p14="http://schemas.microsoft.com/office/powerpoint/2010/main" val="73229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33019-F449-4E60-9AF6-3E133533F9C6}" type="slidenum">
              <a:rPr lang="en-US" smtClean="0"/>
              <a:t>30</a:t>
            </a:fld>
            <a:endParaRPr lang="en-US"/>
          </a:p>
        </p:txBody>
      </p:sp>
    </p:spTree>
    <p:extLst>
      <p:ext uri="{BB962C8B-B14F-4D97-AF65-F5344CB8AC3E}">
        <p14:creationId xmlns:p14="http://schemas.microsoft.com/office/powerpoint/2010/main" val="368190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33019-F449-4E60-9AF6-3E133533F9C6}" type="slidenum">
              <a:rPr lang="en-US" smtClean="0"/>
              <a:t>35</a:t>
            </a:fld>
            <a:endParaRPr lang="en-US"/>
          </a:p>
        </p:txBody>
      </p:sp>
    </p:spTree>
    <p:extLst>
      <p:ext uri="{BB962C8B-B14F-4D97-AF65-F5344CB8AC3E}">
        <p14:creationId xmlns:p14="http://schemas.microsoft.com/office/powerpoint/2010/main" val="374630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A785F8D-FF57-4920-9225-1CD815FE653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785F8D-FF57-4920-9225-1CD815FE653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785F8D-FF57-4920-9225-1CD815FE653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809754-DBBB-4398-A442-92F49973695F}" type="datetimeFigureOut">
              <a:rPr lang="en-US" smtClean="0"/>
              <a:pPr/>
              <a:t>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785F8D-FF57-4920-9225-1CD815FE65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4809754-DBBB-4398-A442-92F49973695F}" type="datetimeFigureOut">
              <a:rPr lang="en-US" smtClean="0"/>
              <a:pPr/>
              <a:t>1/4/2016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A785F8D-FF57-4920-9225-1CD815FE65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4809754-DBBB-4398-A442-92F49973695F}" type="datetimeFigureOut">
              <a:rPr lang="en-US" smtClean="0"/>
              <a:pPr/>
              <a:t>1/4/2016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A785F8D-FF57-4920-9225-1CD815FE65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Basic%20Hydraulics%20and%20Pneumatics%202011\Basic%20Hydraulics%202011\MODULE%201\hydraulic%20jack.avi"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D:\Basic%20Hydraulics%20and%20Pneumatics%202011\Basic%20Hydraulics%202011\MODULE%201\hydraulic%20system.avi"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9.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oleObject" Target="../embeddings/oleObject13.bin"/><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pn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11.vml"/><Relationship Id="rId6" Type="http://schemas.openxmlformats.org/officeDocument/2006/relationships/image" Target="../media/image27.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0.bin"/><Relationship Id="rId14" Type="http://schemas.openxmlformats.org/officeDocument/2006/relationships/image" Target="../media/image31.wmf"/></Relationships>
</file>

<file path=ppt/slides/_rels/slide2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4.wmf"/><Relationship Id="rId4" Type="http://schemas.openxmlformats.org/officeDocument/2006/relationships/image" Target="../media/image26.wmf"/><Relationship Id="rId9" Type="http://schemas.openxmlformats.org/officeDocument/2006/relationships/oleObject" Target="../embeddings/oleObject27.bin"/><Relationship Id="rId14" Type="http://schemas.openxmlformats.org/officeDocument/2006/relationships/image" Target="../media/image25.emf"/></Relationships>
</file>

<file path=ppt/slides/_rels/slide2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1.bin"/><Relationship Id="rId10" Type="http://schemas.openxmlformats.org/officeDocument/2006/relationships/image" Target="../media/image25.emf"/><Relationship Id="rId4" Type="http://schemas.openxmlformats.org/officeDocument/2006/relationships/image" Target="../media/image36.wmf"/><Relationship Id="rId9"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0.wmf"/><Relationship Id="rId4" Type="http://schemas.openxmlformats.org/officeDocument/2006/relationships/image" Target="../media/image26.wmf"/><Relationship Id="rId9"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41.bin"/><Relationship Id="rId4" Type="http://schemas.openxmlformats.org/officeDocument/2006/relationships/image" Target="../media/image4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8.wmf"/><Relationship Id="rId5" Type="http://schemas.openxmlformats.org/officeDocument/2006/relationships/oleObject" Target="../embeddings/oleObject45.bin"/><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7.bin"/><Relationship Id="rId5" Type="http://schemas.openxmlformats.org/officeDocument/2006/relationships/image" Target="../media/image49.wmf"/><Relationship Id="rId4"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8.wmf"/><Relationship Id="rId5" Type="http://schemas.openxmlformats.org/officeDocument/2006/relationships/oleObject" Target="../embeddings/oleObject49.bin"/><Relationship Id="rId10" Type="http://schemas.openxmlformats.org/officeDocument/2006/relationships/image" Target="../media/image52.wmf"/><Relationship Id="rId4" Type="http://schemas.openxmlformats.org/officeDocument/2006/relationships/image" Target="../media/image47.wmf"/><Relationship Id="rId9" Type="http://schemas.openxmlformats.org/officeDocument/2006/relationships/oleObject" Target="../embeddings/oleObject5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Basic%20Hydraulics%20and%20Pneumatics%202011\Basic%20Hydraulics%202011\MODULE%201\brake%20system.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772400" cy="1975104"/>
          </a:xfrm>
        </p:spPr>
        <p:txBody>
          <a:bodyPr>
            <a:normAutofit/>
          </a:bodyPr>
          <a:lstStyle/>
          <a:p>
            <a:r>
              <a:rPr lang="en-US" b="1" dirty="0"/>
              <a:t>Basic Hydraulics and Pneumatics</a:t>
            </a:r>
            <a:r>
              <a:rPr lang="en-US" dirty="0"/>
              <a:t/>
            </a:r>
            <a:br>
              <a:rPr lang="en-US" dirty="0"/>
            </a:br>
            <a:endParaRPr lang="en-US" dirty="0"/>
          </a:p>
        </p:txBody>
      </p:sp>
      <p:sp>
        <p:nvSpPr>
          <p:cNvPr id="3" name="Subtitle 2"/>
          <p:cNvSpPr>
            <a:spLocks noGrp="1"/>
          </p:cNvSpPr>
          <p:nvPr>
            <p:ph type="subTitle" idx="1"/>
          </p:nvPr>
        </p:nvSpPr>
        <p:spPr>
          <a:xfrm>
            <a:off x="838200" y="3962400"/>
            <a:ext cx="7772400" cy="1508760"/>
          </a:xfrm>
        </p:spPr>
        <p:txBody>
          <a:bodyPr/>
          <a:lstStyle/>
          <a:p>
            <a:r>
              <a:rPr lang="en-US" sz="3600" b="1" dirty="0">
                <a:solidFill>
                  <a:schemeClr val="accent1">
                    <a:lumMod val="75000"/>
                  </a:schemeClr>
                </a:solidFill>
              </a:rPr>
              <a:t>Module 1: Introduction to Hydraulics</a:t>
            </a:r>
          </a:p>
          <a:p>
            <a:endParaRPr lang="en-US" dirty="0"/>
          </a:p>
        </p:txBody>
      </p:sp>
      <p:sp>
        <p:nvSpPr>
          <p:cNvPr id="6" name="TextBox 5"/>
          <p:cNvSpPr txBox="1"/>
          <p:nvPr/>
        </p:nvSpPr>
        <p:spPr>
          <a:xfrm>
            <a:off x="5181600" y="5867400"/>
            <a:ext cx="3663182" cy="584775"/>
          </a:xfrm>
          <a:prstGeom prst="rect">
            <a:avLst/>
          </a:prstGeom>
          <a:noFill/>
        </p:spPr>
        <p:txBody>
          <a:bodyPr wrap="none" rtlCol="0">
            <a:spAutoFit/>
          </a:bodyPr>
          <a:lstStyle/>
          <a:p>
            <a:r>
              <a:rPr lang="en-US" sz="3200" b="1" dirty="0" smtClean="0"/>
              <a:t>By :Samir Hamasha</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14400"/>
          </a:xfrm>
        </p:spPr>
        <p:txBody>
          <a:bodyPr/>
          <a:lstStyle/>
          <a:p>
            <a:r>
              <a:rPr lang="en-US" sz="2400" b="1" dirty="0" smtClean="0"/>
              <a:t>2.1	Common examples of hydraulic systems include:</a:t>
            </a:r>
            <a:endParaRPr lang="en-US" sz="2400" dirty="0"/>
          </a:p>
        </p:txBody>
      </p:sp>
      <p:sp>
        <p:nvSpPr>
          <p:cNvPr id="3" name="Content Placeholder 2"/>
          <p:cNvSpPr>
            <a:spLocks noGrp="1"/>
          </p:cNvSpPr>
          <p:nvPr>
            <p:ph idx="1"/>
          </p:nvPr>
        </p:nvSpPr>
        <p:spPr>
          <a:xfrm>
            <a:off x="609600" y="1219200"/>
            <a:ext cx="4495800" cy="5136360"/>
          </a:xfrm>
        </p:spPr>
        <p:txBody>
          <a:bodyPr>
            <a:normAutofit lnSpcReduction="10000"/>
          </a:bodyPr>
          <a:lstStyle/>
          <a:p>
            <a:r>
              <a:rPr lang="en-US" dirty="0" smtClean="0"/>
              <a:t>The vehicle power steering system uses hydraulic oil, the </a:t>
            </a:r>
            <a:r>
              <a:rPr lang="en-US" dirty="0" smtClean="0">
                <a:solidFill>
                  <a:srgbClr val="FFFF00"/>
                </a:solidFill>
              </a:rPr>
              <a:t>hydraulic pump </a:t>
            </a:r>
            <a:r>
              <a:rPr lang="en-US" dirty="0" smtClean="0"/>
              <a:t>supplies the oil through the </a:t>
            </a:r>
            <a:r>
              <a:rPr lang="en-US" dirty="0" smtClean="0">
                <a:solidFill>
                  <a:srgbClr val="FFFF00"/>
                </a:solidFill>
              </a:rPr>
              <a:t>control valves </a:t>
            </a:r>
            <a:r>
              <a:rPr lang="en-US" dirty="0" smtClean="0"/>
              <a:t>to the power cylinder as shown in Fig. 1.2. </a:t>
            </a:r>
            <a:r>
              <a:rPr lang="en-US" dirty="0" smtClean="0">
                <a:solidFill>
                  <a:srgbClr val="FFFF00"/>
                </a:solidFill>
              </a:rPr>
              <a:t>The major advantage of using this system is to turn the vehicle’s wheels with less effort. </a:t>
            </a:r>
            <a:endParaRPr lang="en-US" dirty="0">
              <a:solidFill>
                <a:srgbClr val="FFFF00"/>
              </a:solidFill>
            </a:endParaRPr>
          </a:p>
        </p:txBody>
      </p:sp>
      <p:sp>
        <p:nvSpPr>
          <p:cNvPr id="59393" name="Rectangle 1"/>
          <p:cNvSpPr>
            <a:spLocks noChangeArrowheads="1"/>
          </p:cNvSpPr>
          <p:nvPr/>
        </p:nvSpPr>
        <p:spPr bwMode="auto">
          <a:xfrm>
            <a:off x="533400" y="762000"/>
            <a:ext cx="4648200"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Verdana" pitchFamily="34" charset="0"/>
                <a:cs typeface="Arial" pitchFamily="34" charset="0"/>
              </a:rPr>
              <a:t>2</a:t>
            </a:r>
            <a:r>
              <a:rPr kumimoji="0" lang="en-US" sz="2000" b="1" i="0" u="none" strike="noStrike" cap="none" normalizeH="0" baseline="0" dirty="0" smtClean="0" bmk="">
                <a:ln>
                  <a:noFill/>
                </a:ln>
                <a:solidFill>
                  <a:srgbClr val="FFFF00"/>
                </a:solidFill>
                <a:effectLst/>
                <a:latin typeface="Verdana" pitchFamily="34" charset="0"/>
                <a:cs typeface="Arial" pitchFamily="34" charset="0"/>
              </a:rPr>
              <a:t>.1.2	Vehicle power steering</a:t>
            </a:r>
            <a:endParaRPr kumimoji="0" lang="en-US"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4" name="Object 2"/>
          <p:cNvGraphicFramePr>
            <a:graphicFrameLocks noChangeAspect="1"/>
          </p:cNvGraphicFramePr>
          <p:nvPr/>
        </p:nvGraphicFramePr>
        <p:xfrm>
          <a:off x="5181601" y="1752600"/>
          <a:ext cx="3962400" cy="3952875"/>
        </p:xfrm>
        <a:graphic>
          <a:graphicData uri="http://schemas.openxmlformats.org/presentationml/2006/ole">
            <mc:AlternateContent xmlns:mc="http://schemas.openxmlformats.org/markup-compatibility/2006">
              <mc:Choice xmlns:v="urn:schemas-microsoft-com:vml" Requires="v">
                <p:oleObj spid="_x0000_s59395" name="Picture" r:id="rId3" imgW="3346254" imgH="2122193" progId="Word.Picture.8">
                  <p:embed/>
                </p:oleObj>
              </mc:Choice>
              <mc:Fallback>
                <p:oleObj name="Picture" r:id="rId3" imgW="3346254" imgH="2122193"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752600"/>
                        <a:ext cx="3962400" cy="395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334000" y="5943600"/>
            <a:ext cx="3810000" cy="646331"/>
          </a:xfrm>
          <a:prstGeom prst="rect">
            <a:avLst/>
          </a:prstGeom>
        </p:spPr>
        <p:txBody>
          <a:bodyPr wrap="square">
            <a:spAutoFit/>
          </a:bodyPr>
          <a:lstStyle/>
          <a:p>
            <a:r>
              <a:rPr lang="en-US" dirty="0"/>
              <a:t>Fig.1.2:Vehicle hydraulic power steering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US" sz="2000" b="1" dirty="0" smtClean="0"/>
              <a:t>2.1	Common examples of hydraulic systems include:</a:t>
            </a:r>
            <a:endParaRPr lang="en-US" sz="2000" dirty="0"/>
          </a:p>
        </p:txBody>
      </p:sp>
      <p:sp>
        <p:nvSpPr>
          <p:cNvPr id="3" name="Content Placeholder 2"/>
          <p:cNvSpPr>
            <a:spLocks noGrp="1"/>
          </p:cNvSpPr>
          <p:nvPr>
            <p:ph idx="1"/>
          </p:nvPr>
        </p:nvSpPr>
        <p:spPr>
          <a:xfrm>
            <a:off x="533400" y="1447800"/>
            <a:ext cx="4876800" cy="5410200"/>
          </a:xfrm>
        </p:spPr>
        <p:txBody>
          <a:bodyPr/>
          <a:lstStyle/>
          <a:p>
            <a:r>
              <a:rPr lang="en-US" dirty="0" smtClean="0"/>
              <a:t>In a hydraulic jack, a small piston (pumping piston) transmits pressure through the oil to a large piston (power piston) through a check valve, resulting in the weight being lifted as shown in Fig.1.3.</a:t>
            </a:r>
          </a:p>
          <a:p>
            <a:r>
              <a:rPr lang="en-US" b="1" dirty="0" smtClean="0">
                <a:solidFill>
                  <a:srgbClr val="FFFF00"/>
                </a:solidFill>
              </a:rPr>
              <a:t>Tip: Watch the hydraulic jack video.</a:t>
            </a:r>
            <a:endParaRPr lang="en-US" b="1" dirty="0">
              <a:solidFill>
                <a:srgbClr val="FFFF00"/>
              </a:solidFill>
            </a:endParaRPr>
          </a:p>
        </p:txBody>
      </p:sp>
      <p:sp>
        <p:nvSpPr>
          <p:cNvPr id="60417" name="Rectangle 1"/>
          <p:cNvSpPr>
            <a:spLocks noChangeArrowheads="1"/>
          </p:cNvSpPr>
          <p:nvPr/>
        </p:nvSpPr>
        <p:spPr bwMode="auto">
          <a:xfrm>
            <a:off x="1066800" y="1063825"/>
            <a:ext cx="3810000" cy="61555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Verdana" pitchFamily="34" charset="0"/>
                <a:cs typeface="Arial" pitchFamily="34" charset="0"/>
              </a:rPr>
              <a:t>2</a:t>
            </a:r>
            <a:r>
              <a:rPr kumimoji="0" lang="en-US" sz="2000" b="1" i="0" u="none" strike="noStrike" cap="none" normalizeH="0" baseline="0" dirty="0" smtClean="0" bmk="">
                <a:ln>
                  <a:noFill/>
                </a:ln>
                <a:solidFill>
                  <a:srgbClr val="FFFF00"/>
                </a:solidFill>
                <a:effectLst/>
                <a:latin typeface="Verdana" pitchFamily="34" charset="0"/>
                <a:cs typeface="Arial" pitchFamily="34" charset="0"/>
              </a:rPr>
              <a:t>.1.3	Hydraulic jack</a:t>
            </a:r>
            <a:endParaRPr kumimoji="0" lang="en-US"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p:cNvPicPr>
            <a:picLocks noChangeAspect="1" noChangeArrowheads="1"/>
          </p:cNvPicPr>
          <p:nvPr/>
        </p:nvPicPr>
        <p:blipFill>
          <a:blip r:embed="rId3" cstate="print"/>
          <a:srcRect t="2910"/>
          <a:stretch>
            <a:fillRect/>
          </a:stretch>
        </p:blipFill>
        <p:spPr bwMode="auto">
          <a:xfrm>
            <a:off x="5562600" y="1219200"/>
            <a:ext cx="3581400" cy="1371600"/>
          </a:xfrm>
          <a:prstGeom prst="rect">
            <a:avLst/>
          </a:prstGeom>
          <a:noFill/>
          <a:ln w="9525">
            <a:noFill/>
            <a:miter lim="800000"/>
            <a:headEnd/>
            <a:tailEnd/>
          </a:ln>
        </p:spPr>
      </p:pic>
      <p:sp>
        <p:nvSpPr>
          <p:cNvPr id="60419" name="Rectangle 3"/>
          <p:cNvSpPr>
            <a:spLocks noChangeArrowheads="1"/>
          </p:cNvSpPr>
          <p:nvPr/>
        </p:nvSpPr>
        <p:spPr bwMode="auto">
          <a:xfrm>
            <a:off x="5562600" y="2590800"/>
            <a:ext cx="3581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Hydraulic jack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0" name="Object 4"/>
          <p:cNvGraphicFramePr>
            <a:graphicFrameLocks noChangeAspect="1"/>
          </p:cNvGraphicFramePr>
          <p:nvPr/>
        </p:nvGraphicFramePr>
        <p:xfrm>
          <a:off x="5638800" y="2971800"/>
          <a:ext cx="3505200" cy="3105150"/>
        </p:xfrm>
        <a:graphic>
          <a:graphicData uri="http://schemas.openxmlformats.org/presentationml/2006/ole">
            <mc:AlternateContent xmlns:mc="http://schemas.openxmlformats.org/markup-compatibility/2006">
              <mc:Choice xmlns:v="urn:schemas-microsoft-com:vml" Requires="v">
                <p:oleObj spid="_x0000_s60421" name="Picture" r:id="rId4" imgW="6216118" imgH="3445370" progId="Word.Picture.8">
                  <p:embed/>
                </p:oleObj>
              </mc:Choice>
              <mc:Fallback>
                <p:oleObj name="Picture" r:id="rId4" imgW="6216118" imgH="3445370" progId="Word.Picture.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971800"/>
                        <a:ext cx="3505200" cy="3105150"/>
                      </a:xfrm>
                      <a:prstGeom prst="rect">
                        <a:avLst/>
                      </a:prstGeom>
                      <a:solidFill>
                        <a:srgbClr val="FFFF99"/>
                      </a:solidFill>
                    </p:spPr>
                  </p:pic>
                </p:oleObj>
              </mc:Fallback>
            </mc:AlternateContent>
          </a:graphicData>
        </a:graphic>
      </p:graphicFrame>
      <p:sp>
        <p:nvSpPr>
          <p:cNvPr id="60422" name="Rectangle 6"/>
          <p:cNvSpPr>
            <a:spLocks noChangeArrowheads="1"/>
          </p:cNvSpPr>
          <p:nvPr/>
        </p:nvSpPr>
        <p:spPr bwMode="auto">
          <a:xfrm>
            <a:off x="5638800" y="6189390"/>
            <a:ext cx="3505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(b) Hydraulic jack schematic diagram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Tip: Watch the hydraulic jack video.</a:t>
            </a:r>
            <a:r>
              <a:rPr lang="en-US" b="1" dirty="0" smtClean="0">
                <a:solidFill>
                  <a:srgbClr val="FFFF00"/>
                </a:solidFill>
              </a:rPr>
              <a:t/>
            </a:r>
            <a:br>
              <a:rPr lang="en-US" b="1" dirty="0" smtClean="0">
                <a:solidFill>
                  <a:srgbClr val="FFFF00"/>
                </a:solidFill>
              </a:rPr>
            </a:br>
            <a:endParaRPr lang="en-US" dirty="0"/>
          </a:p>
        </p:txBody>
      </p:sp>
      <p:pic>
        <p:nvPicPr>
          <p:cNvPr id="4" name="hydraulic jack.avi">
            <a:hlinkClick r:id="" action="ppaction://media"/>
          </p:cNvPr>
          <p:cNvPicPr>
            <a:picLocks noGrp="1" noRot="1" noChangeAspect="1"/>
          </p:cNvPicPr>
          <p:nvPr>
            <p:ph idx="1"/>
            <a:videoFile r:link="rId1"/>
          </p:nvPr>
        </p:nvPicPr>
        <p:blipFill>
          <a:blip r:embed="rId3" cstate="print"/>
          <a:stretch>
            <a:fillRect/>
          </a:stretch>
        </p:blipFill>
        <p:spPr>
          <a:xfrm>
            <a:off x="514965" y="1143000"/>
            <a:ext cx="8400435"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229600" cy="554736"/>
          </a:xfrm>
        </p:spPr>
        <p:txBody>
          <a:bodyPr/>
          <a:lstStyle/>
          <a:p>
            <a:r>
              <a:rPr lang="en-US" sz="2400" b="1" dirty="0" smtClean="0"/>
              <a:t>2.1 Common examples of hydraulic systems include:</a:t>
            </a:r>
            <a:endParaRPr lang="en-US" sz="2400" dirty="0"/>
          </a:p>
        </p:txBody>
      </p:sp>
      <p:sp>
        <p:nvSpPr>
          <p:cNvPr id="3" name="Content Placeholder 2"/>
          <p:cNvSpPr>
            <a:spLocks noGrp="1"/>
          </p:cNvSpPr>
          <p:nvPr>
            <p:ph idx="1"/>
          </p:nvPr>
        </p:nvSpPr>
        <p:spPr>
          <a:xfrm>
            <a:off x="457200" y="1783560"/>
            <a:ext cx="4495800" cy="5074440"/>
          </a:xfrm>
        </p:spPr>
        <p:txBody>
          <a:bodyPr>
            <a:normAutofit fontScale="77500" lnSpcReduction="20000"/>
          </a:bodyPr>
          <a:lstStyle/>
          <a:p>
            <a:r>
              <a:rPr lang="en-US" dirty="0" smtClean="0"/>
              <a:t>All modern aircraft contain hydraulic systems to operate mechanisms, such as:</a:t>
            </a:r>
          </a:p>
          <a:p>
            <a:pPr lvl="0"/>
            <a:r>
              <a:rPr lang="en-US" dirty="0" smtClean="0"/>
              <a:t>Flaps (Fig. 1.4a)</a:t>
            </a:r>
          </a:p>
          <a:p>
            <a:pPr lvl="0"/>
            <a:r>
              <a:rPr lang="en-US" dirty="0" smtClean="0"/>
              <a:t>Landing gear (Fig. 1.4a)</a:t>
            </a:r>
          </a:p>
          <a:p>
            <a:r>
              <a:rPr lang="en-US" dirty="0" smtClean="0"/>
              <a:t>The hydraulic pump that is coupled to the engine provides hydraulic power as illustrated by Fig. 1.4b.</a:t>
            </a:r>
          </a:p>
          <a:p>
            <a:r>
              <a:rPr lang="en-US" dirty="0" smtClean="0"/>
              <a:t>Power is also distributed to systems through the aircraft by transmission lines.</a:t>
            </a:r>
          </a:p>
          <a:p>
            <a:r>
              <a:rPr lang="en-US" dirty="0" smtClean="0"/>
              <a:t>Hydraulic power is converted to mechanical power by means of an actuating cylinder or hydraulic motor.</a:t>
            </a:r>
            <a:endParaRPr lang="en-US" dirty="0"/>
          </a:p>
        </p:txBody>
      </p:sp>
      <p:sp>
        <p:nvSpPr>
          <p:cNvPr id="61441" name="Rectangle 1"/>
          <p:cNvSpPr>
            <a:spLocks noChangeArrowheads="1"/>
          </p:cNvSpPr>
          <p:nvPr/>
        </p:nvSpPr>
        <p:spPr bwMode="auto">
          <a:xfrm>
            <a:off x="457200" y="990600"/>
            <a:ext cx="8382000"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bmk="OLE_LINK4">
                <a:ln>
                  <a:noFill/>
                </a:ln>
                <a:solidFill>
                  <a:srgbClr val="FFFF00"/>
                </a:solidFill>
                <a:effectLst/>
                <a:latin typeface="Verdana" pitchFamily="34" charset="0"/>
                <a:cs typeface="Arial" pitchFamily="34" charset="0"/>
              </a:rPr>
              <a:t>2.1.4	Aircraft hydraulic systems</a:t>
            </a:r>
            <a:endParaRPr kumimoji="0" lang="en-US" sz="2000" b="1"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2" name="Object 2"/>
          <p:cNvGraphicFramePr>
            <a:graphicFrameLocks noChangeAspect="1"/>
          </p:cNvGraphicFramePr>
          <p:nvPr/>
        </p:nvGraphicFramePr>
        <p:xfrm>
          <a:off x="5105400" y="1600200"/>
          <a:ext cx="3886200" cy="2400300"/>
        </p:xfrm>
        <a:graphic>
          <a:graphicData uri="http://schemas.openxmlformats.org/presentationml/2006/ole">
            <mc:AlternateContent xmlns:mc="http://schemas.openxmlformats.org/markup-compatibility/2006">
              <mc:Choice xmlns:v="urn:schemas-microsoft-com:vml" Requires="v">
                <p:oleObj spid="_x0000_s61446" name="Picture" r:id="rId3" imgW="3317786" imgH="1941596" progId="Word.Picture.8">
                  <p:embed/>
                </p:oleObj>
              </mc:Choice>
              <mc:Fallback>
                <p:oleObj name="Picture" r:id="rId3" imgW="3317786" imgH="194159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3886200" cy="2400300"/>
                      </a:xfrm>
                      <a:prstGeom prst="rect">
                        <a:avLst/>
                      </a:prstGeom>
                      <a:solidFill>
                        <a:schemeClr val="tx1"/>
                      </a:solidFill>
                    </p:spPr>
                  </p:pic>
                </p:oleObj>
              </mc:Fallback>
            </mc:AlternateContent>
          </a:graphicData>
        </a:graphic>
      </p:graphicFrame>
      <p:sp>
        <p:nvSpPr>
          <p:cNvPr id="61444" name="Rectangle 4"/>
          <p:cNvSpPr>
            <a:spLocks noChangeArrowheads="1"/>
          </p:cNvSpPr>
          <p:nvPr/>
        </p:nvSpPr>
        <p:spPr bwMode="auto">
          <a:xfrm>
            <a:off x="5257800" y="4084023"/>
            <a:ext cx="3886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Landing gears and flaps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5" name="Object 5"/>
          <p:cNvGraphicFramePr>
            <a:graphicFrameLocks noChangeAspect="1"/>
          </p:cNvGraphicFramePr>
          <p:nvPr/>
        </p:nvGraphicFramePr>
        <p:xfrm>
          <a:off x="5334000" y="4419601"/>
          <a:ext cx="3590925" cy="2133600"/>
        </p:xfrm>
        <a:graphic>
          <a:graphicData uri="http://schemas.openxmlformats.org/presentationml/2006/ole">
            <mc:AlternateContent xmlns:mc="http://schemas.openxmlformats.org/markup-compatibility/2006">
              <mc:Choice xmlns:v="urn:schemas-microsoft-com:vml" Requires="v">
                <p:oleObj spid="_x0000_s61447" name="Picture" r:id="rId5" imgW="3994532" imgH="2493459" progId="Word.Picture.8">
                  <p:embed/>
                </p:oleObj>
              </mc:Choice>
              <mc:Fallback>
                <p:oleObj name="Picture" r:id="rId5" imgW="3994532" imgH="2493459" progId="Word.Picture.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419601"/>
                        <a:ext cx="3590925" cy="2133600"/>
                      </a:xfrm>
                      <a:prstGeom prst="rect">
                        <a:avLst/>
                      </a:prstGeom>
                      <a:solidFill>
                        <a:schemeClr val="tx1"/>
                      </a:solidFill>
                    </p:spPr>
                  </p:pic>
                </p:oleObj>
              </mc:Fallback>
            </mc:AlternateContent>
          </a:graphicData>
        </a:graphic>
      </p:graphicFrame>
      <p:sp>
        <p:nvSpPr>
          <p:cNvPr id="61447" name="Rectangle 7"/>
          <p:cNvSpPr>
            <a:spLocks noChangeArrowheads="1"/>
          </p:cNvSpPr>
          <p:nvPr/>
        </p:nvSpPr>
        <p:spPr bwMode="auto">
          <a:xfrm>
            <a:off x="5410200" y="6565612"/>
            <a:ext cx="3505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(b) Landing gear schematic diagram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t>
            </a:r>
            <a:r>
              <a:rPr lang="en-US" sz="3200" b="1" dirty="0" smtClean="0"/>
              <a:t>	Hydraulic system components</a:t>
            </a:r>
            <a:r>
              <a:rPr lang="en-US" b="1" dirty="0" smtClean="0"/>
              <a:t/>
            </a:r>
            <a:br>
              <a:rPr lang="en-US" b="1" dirty="0" smtClean="0"/>
            </a:br>
            <a:endParaRPr lang="en-US" dirty="0"/>
          </a:p>
        </p:txBody>
      </p:sp>
      <p:sp>
        <p:nvSpPr>
          <p:cNvPr id="3" name="Content Placeholder 2"/>
          <p:cNvSpPr>
            <a:spLocks noGrp="1"/>
          </p:cNvSpPr>
          <p:nvPr>
            <p:ph idx="1"/>
          </p:nvPr>
        </p:nvSpPr>
        <p:spPr>
          <a:xfrm>
            <a:off x="457200" y="1219200"/>
            <a:ext cx="8305800" cy="2819400"/>
          </a:xfrm>
        </p:spPr>
        <p:txBody>
          <a:bodyPr>
            <a:noAutofit/>
          </a:bodyPr>
          <a:lstStyle/>
          <a:p>
            <a:r>
              <a:rPr lang="en-US" sz="2000" dirty="0" smtClean="0"/>
              <a:t>All industrial hydraulic systems consist of the following basic components </a:t>
            </a:r>
          </a:p>
          <a:p>
            <a:pPr lvl="0"/>
            <a:r>
              <a:rPr lang="en-US" sz="2000" b="1" dirty="0" smtClean="0">
                <a:solidFill>
                  <a:srgbClr val="FFFF00"/>
                </a:solidFill>
              </a:rPr>
              <a:t>Power input device:</a:t>
            </a:r>
            <a:r>
              <a:rPr lang="en-US" sz="2000" dirty="0" smtClean="0">
                <a:solidFill>
                  <a:srgbClr val="FFFF00"/>
                </a:solidFill>
              </a:rPr>
              <a:t> </a:t>
            </a:r>
          </a:p>
          <a:p>
            <a:pPr lvl="0">
              <a:buNone/>
            </a:pPr>
            <a:r>
              <a:rPr lang="en-US" sz="2000" dirty="0" smtClean="0">
                <a:solidFill>
                  <a:srgbClr val="FFFF00"/>
                </a:solidFill>
              </a:rPr>
              <a:t>	</a:t>
            </a:r>
            <a:r>
              <a:rPr lang="en-US" sz="2000" dirty="0" smtClean="0"/>
              <a:t>The pump and motor together are called the power input device; the pump provides power to the hydraulic system by pumping oil from the reservoir/tank. The pump’s shaft is rotated by an external force which is most often an electric motor as illustrated in Fig 1.5. </a:t>
            </a: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nvGraphicFramePr>
        <p:xfrm>
          <a:off x="1066800" y="3971925"/>
          <a:ext cx="7391400" cy="2886075"/>
        </p:xfrm>
        <a:graphic>
          <a:graphicData uri="http://schemas.openxmlformats.org/presentationml/2006/ole">
            <mc:AlternateContent xmlns:mc="http://schemas.openxmlformats.org/markup-compatibility/2006">
              <mc:Choice xmlns:v="urn:schemas-microsoft-com:vml" Requires="v">
                <p:oleObj spid="_x0000_s62466" name="Picture" r:id="rId3" imgW="5729639" imgH="2883793" progId="Word.Picture.8">
                  <p:embed/>
                </p:oleObj>
              </mc:Choice>
              <mc:Fallback>
                <p:oleObj name="Picture" r:id="rId3" imgW="5729639" imgH="2883793"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71925"/>
                        <a:ext cx="7391400" cy="2886075"/>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3	Hydraulic system components</a:t>
            </a:r>
            <a:r>
              <a:rPr lang="en-US" b="1" dirty="0" smtClean="0"/>
              <a:t/>
            </a:r>
            <a:br>
              <a:rPr lang="en-US" b="1" dirty="0" smtClean="0"/>
            </a:br>
            <a:endParaRPr lang="en-US" dirty="0"/>
          </a:p>
        </p:txBody>
      </p:sp>
      <p:sp>
        <p:nvSpPr>
          <p:cNvPr id="3" name="Content Placeholder 2"/>
          <p:cNvSpPr>
            <a:spLocks noGrp="1"/>
          </p:cNvSpPr>
          <p:nvPr>
            <p:ph idx="1"/>
          </p:nvPr>
        </p:nvSpPr>
        <p:spPr>
          <a:xfrm>
            <a:off x="533400" y="1143000"/>
            <a:ext cx="8610600" cy="5715000"/>
          </a:xfrm>
        </p:spPr>
        <p:txBody>
          <a:bodyPr>
            <a:normAutofit fontScale="92500" lnSpcReduction="20000"/>
          </a:bodyPr>
          <a:lstStyle/>
          <a:p>
            <a:pPr lvl="0"/>
            <a:r>
              <a:rPr lang="en-US" b="1" dirty="0" smtClean="0">
                <a:solidFill>
                  <a:srgbClr val="FFFF00"/>
                </a:solidFill>
              </a:rPr>
              <a:t>Control device</a:t>
            </a:r>
            <a:r>
              <a:rPr lang="en-US" dirty="0" smtClean="0">
                <a:solidFill>
                  <a:srgbClr val="FFFF00"/>
                </a:solidFill>
              </a:rPr>
              <a:t>: </a:t>
            </a:r>
            <a:r>
              <a:rPr lang="en-US" dirty="0" smtClean="0"/>
              <a:t>Valves control the direction, pressure, and flow of the hydraulic fluid from the pump to the actuator/cylinder.</a:t>
            </a:r>
          </a:p>
          <a:p>
            <a:pPr lvl="0"/>
            <a:r>
              <a:rPr lang="en-US" b="1" dirty="0" smtClean="0">
                <a:solidFill>
                  <a:srgbClr val="FFFF00"/>
                </a:solidFill>
              </a:rPr>
              <a:t>Power output device</a:t>
            </a:r>
            <a:r>
              <a:rPr lang="en-US" dirty="0" smtClean="0">
                <a:solidFill>
                  <a:srgbClr val="FFFF00"/>
                </a:solidFill>
              </a:rPr>
              <a:t>: </a:t>
            </a:r>
            <a:r>
              <a:rPr lang="en-US" dirty="0" smtClean="0"/>
              <a:t>The hydraulic power is converted to mechanical power inside the power output device. The output device can be either a cylinder which produces linear motion or a motor which produces rotary motion.</a:t>
            </a:r>
          </a:p>
          <a:p>
            <a:pPr lvl="0"/>
            <a:r>
              <a:rPr lang="en-US" b="1" dirty="0" smtClean="0">
                <a:solidFill>
                  <a:srgbClr val="FFFF00"/>
                </a:solidFill>
              </a:rPr>
              <a:t>Liquid</a:t>
            </a:r>
            <a:r>
              <a:rPr lang="en-US" dirty="0" smtClean="0">
                <a:solidFill>
                  <a:srgbClr val="FFFF00"/>
                </a:solidFill>
              </a:rPr>
              <a:t>: </a:t>
            </a:r>
            <a:r>
              <a:rPr lang="en-US" dirty="0" smtClean="0"/>
              <a:t>the liquid is the medium used in hydraulic systems to transmit power. The liquid is typically oil, and it is stored in a tank or reservoir.</a:t>
            </a:r>
          </a:p>
          <a:p>
            <a:pPr lvl="0"/>
            <a:r>
              <a:rPr lang="en-US" b="1" dirty="0" smtClean="0">
                <a:solidFill>
                  <a:srgbClr val="FFFF00"/>
                </a:solidFill>
              </a:rPr>
              <a:t>Conductors</a:t>
            </a:r>
            <a:r>
              <a:rPr lang="en-US" dirty="0" smtClean="0">
                <a:solidFill>
                  <a:srgbClr val="FFFF00"/>
                </a:solidFill>
              </a:rPr>
              <a:t>: </a:t>
            </a:r>
            <a:r>
              <a:rPr lang="en-US" dirty="0" smtClean="0"/>
              <a:t>The conductors are the pipes or hoses needed to transmit the oil between the hydraulic components.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914400"/>
          </a:xfrm>
        </p:spPr>
        <p:txBody>
          <a:bodyPr/>
          <a:lstStyle/>
          <a:p>
            <a:pPr lvl="0"/>
            <a:r>
              <a:rPr lang="en-US" sz="2800" b="1" dirty="0" smtClean="0">
                <a:solidFill>
                  <a:srgbClr val="FFFF00"/>
                </a:solidFill>
              </a:rPr>
              <a:t>Tip</a:t>
            </a:r>
            <a:r>
              <a:rPr lang="en-US" sz="2800" dirty="0" smtClean="0">
                <a:solidFill>
                  <a:srgbClr val="FFFF00"/>
                </a:solidFill>
              </a:rPr>
              <a:t>: “Watch the hydraulic system video”</a:t>
            </a:r>
            <a:r>
              <a:rPr lang="en-US" dirty="0" smtClean="0">
                <a:solidFill>
                  <a:srgbClr val="FFFF00"/>
                </a:solidFill>
              </a:rPr>
              <a:t/>
            </a:r>
            <a:br>
              <a:rPr lang="en-US" dirty="0" smtClean="0">
                <a:solidFill>
                  <a:srgbClr val="FFFF00"/>
                </a:solidFill>
              </a:rPr>
            </a:br>
            <a:endParaRPr lang="en-US" dirty="0"/>
          </a:p>
        </p:txBody>
      </p:sp>
      <p:pic>
        <p:nvPicPr>
          <p:cNvPr id="4" name="hydraulic system.avi">
            <a:hlinkClick r:id="" action="ppaction://media"/>
          </p:cNvPr>
          <p:cNvPicPr>
            <a:picLocks noGrp="1" noRot="1" noChangeAspect="1"/>
          </p:cNvPicPr>
          <p:nvPr>
            <p:ph idx="1"/>
            <a:videoFile r:link="rId1"/>
          </p:nvPr>
        </p:nvPicPr>
        <p:blipFill>
          <a:blip r:embed="rId3" cstate="print"/>
          <a:stretch>
            <a:fillRect/>
          </a:stretch>
        </p:blipFill>
        <p:spPr>
          <a:xfrm>
            <a:off x="762000" y="1066800"/>
            <a:ext cx="7620000" cy="5791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3.1	Hydraulic power pack</a:t>
            </a:r>
            <a:br>
              <a:rPr lang="en-US" b="1" dirty="0" smtClean="0"/>
            </a:br>
            <a:endParaRPr lang="en-US" dirty="0"/>
          </a:p>
        </p:txBody>
      </p:sp>
      <p:sp>
        <p:nvSpPr>
          <p:cNvPr id="3" name="Content Placeholder 2"/>
          <p:cNvSpPr>
            <a:spLocks noGrp="1"/>
          </p:cNvSpPr>
          <p:nvPr>
            <p:ph idx="1"/>
          </p:nvPr>
        </p:nvSpPr>
        <p:spPr>
          <a:xfrm>
            <a:off x="914400" y="1295400"/>
            <a:ext cx="7772400" cy="2286000"/>
          </a:xfrm>
        </p:spPr>
        <p:txBody>
          <a:bodyPr>
            <a:normAutofit fontScale="92500"/>
          </a:bodyPr>
          <a:lstStyle/>
          <a:p>
            <a:r>
              <a:rPr lang="en-US" dirty="0" smtClean="0"/>
              <a:t>The hydraulic power pack combines the pump, the motor, and the tank. The hydraulic power pack unit provides the energy required for the hydraulic system. The parts of the hydraulic power pack unit are shown in Fig. 1.6.</a:t>
            </a:r>
          </a:p>
          <a:p>
            <a:endParaRPr lang="en-US"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838200" y="3581400"/>
          <a:ext cx="7848600" cy="2533650"/>
        </p:xfrm>
        <a:graphic>
          <a:graphicData uri="http://schemas.openxmlformats.org/presentationml/2006/ole">
            <mc:AlternateContent xmlns:mc="http://schemas.openxmlformats.org/markup-compatibility/2006">
              <mc:Choice xmlns:v="urn:schemas-microsoft-com:vml" Requires="v">
                <p:oleObj spid="_x0000_s63490" name="Picture" r:id="rId3" imgW="5500814" imgH="2417191" progId="Word.Picture.8">
                  <p:embed/>
                </p:oleObj>
              </mc:Choice>
              <mc:Fallback>
                <p:oleObj name="Picture" r:id="rId3" imgW="5500814" imgH="2417191"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7848600" cy="253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 name="Rectangle 3"/>
          <p:cNvSpPr>
            <a:spLocks noChangeArrowheads="1"/>
          </p:cNvSpPr>
          <p:nvPr/>
        </p:nvSpPr>
        <p:spPr bwMode="auto">
          <a:xfrm>
            <a:off x="381000" y="6200745"/>
            <a:ext cx="8229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.1.6: The main parts of the hydraulic power pack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Hydraulic symbols</a:t>
            </a:r>
            <a:endParaRPr lang="en-US" dirty="0"/>
          </a:p>
        </p:txBody>
      </p:sp>
      <p:sp>
        <p:nvSpPr>
          <p:cNvPr id="3" name="Content Placeholder 2"/>
          <p:cNvSpPr>
            <a:spLocks noGrp="1"/>
          </p:cNvSpPr>
          <p:nvPr>
            <p:ph idx="1"/>
          </p:nvPr>
        </p:nvSpPr>
        <p:spPr>
          <a:xfrm>
            <a:off x="533400" y="1219200"/>
            <a:ext cx="4724400" cy="5638800"/>
          </a:xfrm>
        </p:spPr>
        <p:txBody>
          <a:bodyPr>
            <a:normAutofit fontScale="62500" lnSpcReduction="20000"/>
          </a:bodyPr>
          <a:lstStyle/>
          <a:p>
            <a:r>
              <a:rPr lang="en-US" dirty="0" smtClean="0"/>
              <a:t>The way hydraulic components direct and control liquid around a circuit can be complex. </a:t>
            </a:r>
          </a:p>
          <a:p>
            <a:r>
              <a:rPr lang="en-US" dirty="0" smtClean="0"/>
              <a:t>This would cause difficulty for one engineer explaining to another engineer how the circuit works. </a:t>
            </a:r>
          </a:p>
          <a:p>
            <a:r>
              <a:rPr lang="en-US" dirty="0" smtClean="0"/>
              <a:t>A common form of representing components and circuits is used to more easily explain what is happening. </a:t>
            </a:r>
          </a:p>
          <a:p>
            <a:r>
              <a:rPr lang="en-US" dirty="0" smtClean="0"/>
              <a:t>This form of representation uses common symbols to represent components and the ways in which they are connected to form circuits. Fig. 1.7 shows some of the components’ symbols used in hydraulics. </a:t>
            </a:r>
          </a:p>
          <a:p>
            <a:r>
              <a:rPr lang="en-US" dirty="0" smtClean="0"/>
              <a:t>The symbols don’t show the component construction, or size, however, it is a standard form that is used by all engineers to represent that specific component.</a:t>
            </a:r>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37" name="Object 1"/>
          <p:cNvGraphicFramePr>
            <a:graphicFrameLocks noChangeAspect="1"/>
          </p:cNvGraphicFramePr>
          <p:nvPr/>
        </p:nvGraphicFramePr>
        <p:xfrm>
          <a:off x="6858000" y="1219200"/>
          <a:ext cx="733425" cy="590550"/>
        </p:xfrm>
        <a:graphic>
          <a:graphicData uri="http://schemas.openxmlformats.org/presentationml/2006/ole">
            <mc:AlternateContent xmlns:mc="http://schemas.openxmlformats.org/markup-compatibility/2006">
              <mc:Choice xmlns:v="urn:schemas-microsoft-com:vml" Requires="v">
                <p:oleObj spid="_x0000_s65546" name="Picture" r:id="rId3" imgW="913742" imgH="923158" progId="Word.Picture.8">
                  <p:embed/>
                </p:oleObj>
              </mc:Choice>
              <mc:Fallback>
                <p:oleObj name="Picture" r:id="rId3" imgW="913742" imgH="923158"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l="7573" t="20357" r="11096" b="18713"/>
                      <a:stretch>
                        <a:fillRect/>
                      </a:stretch>
                    </p:blipFill>
                    <p:spPr bwMode="auto">
                      <a:xfrm>
                        <a:off x="6858000" y="1219200"/>
                        <a:ext cx="7334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39" name="Rectangle 3"/>
          <p:cNvSpPr>
            <a:spLocks noChangeArrowheads="1"/>
          </p:cNvSpPr>
          <p:nvPr/>
        </p:nvSpPr>
        <p:spPr bwMode="auto">
          <a:xfrm>
            <a:off x="6324600" y="1981200"/>
            <a:ext cx="1981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Electric motor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0" name="Object 4"/>
          <p:cNvGraphicFramePr>
            <a:graphicFrameLocks noChangeAspect="1"/>
          </p:cNvGraphicFramePr>
          <p:nvPr/>
        </p:nvGraphicFramePr>
        <p:xfrm>
          <a:off x="6934200" y="2362200"/>
          <a:ext cx="619125" cy="904875"/>
        </p:xfrm>
        <a:graphic>
          <a:graphicData uri="http://schemas.openxmlformats.org/presentationml/2006/ole">
            <mc:AlternateContent xmlns:mc="http://schemas.openxmlformats.org/markup-compatibility/2006">
              <mc:Choice xmlns:v="urn:schemas-microsoft-com:vml" Requires="v">
                <p:oleObj spid="_x0000_s65547" name="Picture" r:id="rId5" imgW="599894" imgH="884981" progId="Word.Picture.8">
                  <p:embed/>
                </p:oleObj>
              </mc:Choice>
              <mc:Fallback>
                <p:oleObj name="Picture" r:id="rId5" imgW="599894" imgH="884981" progId="Word.Picture.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362200"/>
                        <a:ext cx="619125"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324600" y="3352800"/>
            <a:ext cx="1994777" cy="369332"/>
          </a:xfrm>
          <a:prstGeom prst="rect">
            <a:avLst/>
          </a:prstGeom>
        </p:spPr>
        <p:txBody>
          <a:bodyPr wrap="none">
            <a:spAutoFit/>
          </a:bodyPr>
          <a:lstStyle/>
          <a:p>
            <a:r>
              <a:rPr lang="en-US" dirty="0"/>
              <a:t>(b) Hydraulic pump</a:t>
            </a:r>
          </a:p>
        </p:txBody>
      </p:sp>
      <p:sp>
        <p:nvSpPr>
          <p:cNvPr id="655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2" name="Object 6"/>
          <p:cNvGraphicFramePr>
            <a:graphicFrameLocks noChangeAspect="1"/>
          </p:cNvGraphicFramePr>
          <p:nvPr/>
        </p:nvGraphicFramePr>
        <p:xfrm>
          <a:off x="7010400" y="3886200"/>
          <a:ext cx="514350" cy="542925"/>
        </p:xfrm>
        <a:graphic>
          <a:graphicData uri="http://schemas.openxmlformats.org/presentationml/2006/ole">
            <mc:AlternateContent xmlns:mc="http://schemas.openxmlformats.org/markup-compatibility/2006">
              <mc:Choice xmlns:v="urn:schemas-microsoft-com:vml" Requires="v">
                <p:oleObj spid="_x0000_s65548" name="Picture" r:id="rId7" imgW="333395" imgH="361187" progId="Word.Picture.8">
                  <p:embed/>
                </p:oleObj>
              </mc:Choice>
              <mc:Fallback>
                <p:oleObj name="Picture" r:id="rId7" imgW="333395" imgH="361187" progId="Word.Picture.8">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86200"/>
                        <a:ext cx="5143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4" name="Rectangle 8"/>
          <p:cNvSpPr>
            <a:spLocks noChangeArrowheads="1"/>
          </p:cNvSpPr>
          <p:nvPr/>
        </p:nvSpPr>
        <p:spPr bwMode="auto">
          <a:xfrm>
            <a:off x="6248400" y="4572000"/>
            <a:ext cx="2057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(c) Tank or reservoir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5" name="Object 9"/>
          <p:cNvGraphicFramePr>
            <a:graphicFrameLocks noChangeAspect="1"/>
          </p:cNvGraphicFramePr>
          <p:nvPr/>
        </p:nvGraphicFramePr>
        <p:xfrm>
          <a:off x="6858000" y="4876800"/>
          <a:ext cx="952500" cy="866775"/>
        </p:xfrm>
        <a:graphic>
          <a:graphicData uri="http://schemas.openxmlformats.org/presentationml/2006/ole">
            <mc:AlternateContent xmlns:mc="http://schemas.openxmlformats.org/markup-compatibility/2006">
              <mc:Choice xmlns:v="urn:schemas-microsoft-com:vml" Requires="v">
                <p:oleObj spid="_x0000_s65549" name="Picture" r:id="rId9" imgW="1027877" imgH="951534" progId="Word.Picture.8">
                  <p:embed/>
                </p:oleObj>
              </mc:Choice>
              <mc:Fallback>
                <p:oleObj name="Picture" r:id="rId9" imgW="1027877" imgH="951534" progId="Word.Picture.8">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4876800"/>
                        <a:ext cx="9525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7" name="Rectangle 11"/>
          <p:cNvSpPr>
            <a:spLocks noChangeArrowheads="1"/>
          </p:cNvSpPr>
          <p:nvPr/>
        </p:nvSpPr>
        <p:spPr bwMode="auto">
          <a:xfrm>
            <a:off x="5867400" y="5791200"/>
            <a:ext cx="2590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(d)Pressure relief valve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48" name="Rectangle 12"/>
          <p:cNvSpPr>
            <a:spLocks noChangeArrowheads="1"/>
          </p:cNvSpPr>
          <p:nvPr/>
        </p:nvSpPr>
        <p:spPr bwMode="auto">
          <a:xfrm>
            <a:off x="5257800" y="6119336"/>
            <a:ext cx="38862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Fig.1.7: (a) Electric motor. (b) Hydraulic pump. (c) Tank or reservoir. (d) Pressure relief valve.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Pack Symbols</a:t>
            </a:r>
            <a:endParaRPr lang="en-US" dirty="0"/>
          </a:p>
        </p:txBody>
      </p:sp>
      <p:sp>
        <p:nvSpPr>
          <p:cNvPr id="3" name="Content Placeholder 2"/>
          <p:cNvSpPr>
            <a:spLocks noGrp="1"/>
          </p:cNvSpPr>
          <p:nvPr>
            <p:ph idx="1"/>
          </p:nvPr>
        </p:nvSpPr>
        <p:spPr>
          <a:xfrm>
            <a:off x="990600" y="1219200"/>
            <a:ext cx="7772400" cy="1188240"/>
          </a:xfrm>
        </p:spPr>
        <p:txBody>
          <a:bodyPr/>
          <a:lstStyle/>
          <a:p>
            <a:r>
              <a:rPr lang="en-US" dirty="0" smtClean="0"/>
              <a:t>The simplified and detailed symbols of the hydraulic power pack are shown in Fig. 1.8.</a:t>
            </a:r>
            <a:endParaRPr lang="en-US" dirty="0"/>
          </a:p>
        </p:txBody>
      </p:sp>
      <p:graphicFrame>
        <p:nvGraphicFramePr>
          <p:cNvPr id="67586" name="Object 2"/>
          <p:cNvGraphicFramePr>
            <a:graphicFrameLocks noChangeAspect="1"/>
          </p:cNvGraphicFramePr>
          <p:nvPr/>
        </p:nvGraphicFramePr>
        <p:xfrm>
          <a:off x="4114800" y="2362200"/>
          <a:ext cx="1066800" cy="828675"/>
        </p:xfrm>
        <a:graphic>
          <a:graphicData uri="http://schemas.openxmlformats.org/presentationml/2006/ole">
            <mc:AlternateContent xmlns:mc="http://schemas.openxmlformats.org/markup-compatibility/2006">
              <mc:Choice xmlns:v="urn:schemas-microsoft-com:vml" Requires="v">
                <p:oleObj spid="_x0000_s67587" name="Bitmap Image" r:id="rId3" imgW="361809" imgH="438095" progId="PBrush">
                  <p:embed/>
                </p:oleObj>
              </mc:Choice>
              <mc:Fallback>
                <p:oleObj name="Bitmap Image" r:id="rId3" imgW="361809" imgH="438095"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62200"/>
                        <a:ext cx="10668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5" name="Object 1"/>
          <p:cNvGraphicFramePr>
            <a:graphicFrameLocks noChangeAspect="1"/>
          </p:cNvGraphicFramePr>
          <p:nvPr/>
        </p:nvGraphicFramePr>
        <p:xfrm>
          <a:off x="2590800" y="3657599"/>
          <a:ext cx="4724400" cy="2443655"/>
        </p:xfrm>
        <a:graphic>
          <a:graphicData uri="http://schemas.openxmlformats.org/presentationml/2006/ole">
            <mc:AlternateContent xmlns:mc="http://schemas.openxmlformats.org/markup-compatibility/2006">
              <mc:Choice xmlns:v="urn:schemas-microsoft-com:vml" Requires="v">
                <p:oleObj spid="_x0000_s67588" name="Bitmap Image" r:id="rId5" imgW="1857143" imgH="1390844" progId="PBrush">
                  <p:embed/>
                </p:oleObj>
              </mc:Choice>
              <mc:Fallback>
                <p:oleObj name="Bitmap Image" r:id="rId5" imgW="1857143" imgH="1390844" progId="PBrush">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657599"/>
                        <a:ext cx="4724400" cy="2443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rot="10800000" flipV="1">
            <a:off x="3733800" y="3245823"/>
            <a:ext cx="22098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 </a:t>
            </a:r>
            <a:r>
              <a:rPr kumimoji="0" lang="en-US"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Simplified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9" name="Rectangle 5"/>
          <p:cNvSpPr>
            <a:spLocks noChangeArrowheads="1"/>
          </p:cNvSpPr>
          <p:nvPr/>
        </p:nvSpPr>
        <p:spPr bwMode="auto">
          <a:xfrm>
            <a:off x="990600" y="6062991"/>
            <a:ext cx="73152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a:t>
            </a:r>
            <a:r>
              <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b) </a:t>
            </a:r>
            <a:r>
              <a:rPr kumimoji="0" lang="en-US"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Detailed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Fig.1.8: (a) Simplified symbol of the hydraulic power pack.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(b) Detailed symbol of the hydraulic power pac</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k.</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normAutofit fontScale="90000"/>
          </a:bodyPr>
          <a:lstStyle/>
          <a:p>
            <a:r>
              <a:rPr lang="en-US" b="1" dirty="0" smtClean="0">
                <a:solidFill>
                  <a:schemeClr val="accent1">
                    <a:lumMod val="75000"/>
                  </a:schemeClr>
                </a:solidFill>
              </a:rPr>
              <a:t>Module 1: Introduction to Hydraulics</a:t>
            </a:r>
            <a:endParaRPr lang="en-US" dirty="0"/>
          </a:p>
        </p:txBody>
      </p:sp>
      <p:sp>
        <p:nvSpPr>
          <p:cNvPr id="3" name="Content Placeholder 2"/>
          <p:cNvSpPr>
            <a:spLocks noGrp="1"/>
          </p:cNvSpPr>
          <p:nvPr>
            <p:ph idx="1"/>
          </p:nvPr>
        </p:nvSpPr>
        <p:spPr>
          <a:xfrm>
            <a:off x="914400" y="1447800"/>
            <a:ext cx="7772400" cy="5029200"/>
          </a:xfrm>
        </p:spPr>
        <p:txBody>
          <a:bodyPr>
            <a:normAutofit fontScale="47500" lnSpcReduction="20000"/>
          </a:bodyPr>
          <a:lstStyle/>
          <a:p>
            <a:r>
              <a:rPr lang="en-US" b="1" dirty="0" smtClean="0"/>
              <a:t>Module Objectives </a:t>
            </a:r>
            <a:endParaRPr lang="en-US" dirty="0" smtClean="0"/>
          </a:p>
          <a:p>
            <a:pPr>
              <a:buNone/>
            </a:pPr>
            <a:r>
              <a:rPr lang="en-US" dirty="0" smtClean="0"/>
              <a:t>After the completion of this module, the student will be able to: </a:t>
            </a:r>
          </a:p>
          <a:p>
            <a:pPr lvl="0"/>
            <a:r>
              <a:rPr lang="en-US" dirty="0" smtClean="0"/>
              <a:t>Identify the common uses of hydraulic systems.</a:t>
            </a:r>
          </a:p>
          <a:p>
            <a:pPr lvl="0"/>
            <a:r>
              <a:rPr lang="en-US" dirty="0" smtClean="0"/>
              <a:t>Determine that liquids are incompressible.</a:t>
            </a:r>
          </a:p>
          <a:p>
            <a:pPr lvl="0"/>
            <a:r>
              <a:rPr lang="en-US" dirty="0" smtClean="0"/>
              <a:t>Identify the fundamental parts of a hydraulic system.</a:t>
            </a:r>
          </a:p>
          <a:p>
            <a:pPr lvl="0"/>
            <a:r>
              <a:rPr lang="en-US" dirty="0" smtClean="0"/>
              <a:t>Observe how hydraulic components can be connected together to construct a hydraulic circuit.</a:t>
            </a:r>
          </a:p>
          <a:p>
            <a:pPr lvl="0"/>
            <a:r>
              <a:rPr lang="en-US" dirty="0" smtClean="0"/>
              <a:t>Identify the main components of the hydraulic work station TP 501.</a:t>
            </a:r>
          </a:p>
          <a:p>
            <a:pPr lvl="0"/>
            <a:r>
              <a:rPr lang="en-US" dirty="0" smtClean="0"/>
              <a:t>Explain the main parts of the hydraulic power pack.</a:t>
            </a:r>
          </a:p>
          <a:p>
            <a:pPr lvl="0"/>
            <a:r>
              <a:rPr lang="en-US" dirty="0" smtClean="0"/>
              <a:t>Explain the importance of using standard  hydraulic symbols.</a:t>
            </a:r>
          </a:p>
          <a:p>
            <a:pPr lvl="0"/>
            <a:r>
              <a:rPr lang="en-US" dirty="0" smtClean="0"/>
              <a:t>Identify the basic hydraulic laws.</a:t>
            </a:r>
          </a:p>
          <a:p>
            <a:pPr lvl="0"/>
            <a:r>
              <a:rPr lang="en-US" dirty="0" smtClean="0"/>
              <a:t>Calculate the piston area, force, and pressure.</a:t>
            </a:r>
          </a:p>
          <a:p>
            <a:pPr lvl="0"/>
            <a:r>
              <a:rPr lang="en-US" dirty="0" smtClean="0"/>
              <a:t>Explain Pascal’s law and apply it on different examples.</a:t>
            </a:r>
          </a:p>
          <a:p>
            <a:pPr lvl="0"/>
            <a:r>
              <a:rPr lang="en-US" dirty="0" smtClean="0"/>
              <a:t>Differentiate between the flow rate and flow velocity.</a:t>
            </a:r>
          </a:p>
          <a:p>
            <a:pPr lvl="0"/>
            <a:r>
              <a:rPr lang="en-US" dirty="0" smtClean="0"/>
              <a:t>Demonstrate the continuity equation.</a:t>
            </a:r>
          </a:p>
          <a:p>
            <a:pPr lvl="0"/>
            <a:r>
              <a:rPr lang="en-US" dirty="0" smtClean="0"/>
              <a:t>Calculate the area, velocity, and flow rate at different sections of a pipe.</a:t>
            </a:r>
          </a:p>
          <a:p>
            <a:pPr lvl="0"/>
            <a:r>
              <a:rPr lang="en-US" dirty="0" smtClean="0"/>
              <a:t>Describe how to read a pressure gauge in the US and SI units.</a:t>
            </a:r>
          </a:p>
          <a:p>
            <a:pPr lvl="0"/>
            <a:r>
              <a:rPr lang="en-US" dirty="0" smtClean="0"/>
              <a:t>Set the pressure gauge of the hydraulic power pack to a certain pressure.</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200" b="1" dirty="0" smtClean="0"/>
              <a:t>4- Fundamental laws of Hydraulics</a:t>
            </a:r>
            <a:r>
              <a:rPr lang="en-US" b="1" dirty="0" smtClean="0"/>
              <a:t/>
            </a:r>
            <a:br>
              <a:rPr lang="en-US" b="1" dirty="0" smtClean="0"/>
            </a:br>
            <a:endParaRPr lang="en-US" dirty="0"/>
          </a:p>
        </p:txBody>
      </p:sp>
      <p:sp>
        <p:nvSpPr>
          <p:cNvPr id="3" name="Content Placeholder 2"/>
          <p:cNvSpPr>
            <a:spLocks noGrp="1"/>
          </p:cNvSpPr>
          <p:nvPr>
            <p:ph idx="1"/>
          </p:nvPr>
        </p:nvSpPr>
        <p:spPr>
          <a:xfrm>
            <a:off x="533400" y="1143000"/>
            <a:ext cx="5562600" cy="5486400"/>
          </a:xfrm>
        </p:spPr>
        <p:txBody>
          <a:bodyPr>
            <a:normAutofit fontScale="92500"/>
          </a:bodyPr>
          <a:lstStyle/>
          <a:p>
            <a:r>
              <a:rPr lang="en-US" dirty="0" smtClean="0"/>
              <a:t>All hydraulic systems operate following </a:t>
            </a:r>
            <a:r>
              <a:rPr lang="en-US" dirty="0" smtClean="0">
                <a:solidFill>
                  <a:srgbClr val="FFFF00"/>
                </a:solidFill>
              </a:rPr>
              <a:t>a defined relationship </a:t>
            </a:r>
            <a:r>
              <a:rPr lang="en-US" dirty="0" smtClean="0"/>
              <a:t>between </a:t>
            </a:r>
            <a:r>
              <a:rPr lang="en-US" dirty="0" smtClean="0">
                <a:solidFill>
                  <a:srgbClr val="FFFF00"/>
                </a:solidFill>
              </a:rPr>
              <a:t>area</a:t>
            </a:r>
            <a:r>
              <a:rPr lang="en-US" dirty="0" smtClean="0"/>
              <a:t>, </a:t>
            </a:r>
            <a:r>
              <a:rPr lang="en-US" dirty="0" smtClean="0">
                <a:solidFill>
                  <a:srgbClr val="92D050"/>
                </a:solidFill>
              </a:rPr>
              <a:t>force</a:t>
            </a:r>
            <a:r>
              <a:rPr lang="en-US" dirty="0" smtClean="0"/>
              <a:t> and </a:t>
            </a:r>
            <a:r>
              <a:rPr lang="en-US" dirty="0" smtClean="0">
                <a:solidFill>
                  <a:srgbClr val="00B0F0"/>
                </a:solidFill>
              </a:rPr>
              <a:t>pressure</a:t>
            </a:r>
            <a:r>
              <a:rPr lang="en-US" dirty="0" smtClean="0"/>
              <a:t>. </a:t>
            </a:r>
          </a:p>
          <a:p>
            <a:pPr>
              <a:buNone/>
            </a:pPr>
            <a:endParaRPr lang="en-US" dirty="0" smtClean="0"/>
          </a:p>
          <a:p>
            <a:r>
              <a:rPr lang="en-US" dirty="0" smtClean="0"/>
              <a:t>Laws have been established to explain the behavior of hydraulic systems.</a:t>
            </a:r>
          </a:p>
          <a:p>
            <a:pPr>
              <a:buNone/>
            </a:pPr>
            <a:endParaRPr lang="en-US" dirty="0" smtClean="0"/>
          </a:p>
          <a:p>
            <a:r>
              <a:rPr lang="en-US" dirty="0" smtClean="0"/>
              <a:t>Hydraulic systems use the ability of a fluid to distribute an applied force to a desired location.</a:t>
            </a:r>
          </a:p>
          <a:p>
            <a:pPr>
              <a:buNone/>
            </a:pPr>
            <a:endParaRPr lang="en-US" dirty="0"/>
          </a:p>
        </p:txBody>
      </p:sp>
      <p:pic>
        <p:nvPicPr>
          <p:cNvPr id="71682" name="Picture 2"/>
          <p:cNvPicPr>
            <a:picLocks noChangeAspect="1" noChangeArrowheads="1"/>
          </p:cNvPicPr>
          <p:nvPr/>
        </p:nvPicPr>
        <p:blipFill>
          <a:blip r:embed="rId2" cstate="print"/>
          <a:srcRect/>
          <a:stretch>
            <a:fillRect/>
          </a:stretch>
        </p:blipFill>
        <p:spPr bwMode="auto">
          <a:xfrm rot="5400000">
            <a:off x="5304141" y="2665050"/>
            <a:ext cx="4506551" cy="2792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4- Fundamental laws of Hydraulics</a:t>
            </a:r>
            <a:br>
              <a:rPr lang="en-US" sz="2800" b="1" dirty="0" smtClean="0"/>
            </a:br>
            <a:r>
              <a:rPr lang="en-US" sz="2800" b="1" dirty="0" smtClean="0">
                <a:solidFill>
                  <a:srgbClr val="FFC000"/>
                </a:solidFill>
              </a:rPr>
              <a:t>4.1	Pressure</a:t>
            </a:r>
            <a:r>
              <a:rPr lang="en-US" b="1" dirty="0" smtClean="0"/>
              <a:t/>
            </a:r>
            <a:br>
              <a:rPr lang="en-US" b="1" dirty="0" smtClean="0"/>
            </a:br>
            <a:r>
              <a:rPr lang="en-US" b="1" dirty="0" smtClean="0"/>
              <a:t/>
            </a:r>
            <a:br>
              <a:rPr lang="en-US" b="1" dirty="0" smtClean="0"/>
            </a:br>
            <a:endParaRPr lang="en-US" dirty="0"/>
          </a:p>
        </p:txBody>
      </p:sp>
      <p:sp>
        <p:nvSpPr>
          <p:cNvPr id="3" name="Content Placeholder 2"/>
          <p:cNvSpPr>
            <a:spLocks noGrp="1"/>
          </p:cNvSpPr>
          <p:nvPr>
            <p:ph idx="1"/>
          </p:nvPr>
        </p:nvSpPr>
        <p:spPr>
          <a:xfrm>
            <a:off x="914400" y="1905000"/>
            <a:ext cx="5791200" cy="4572000"/>
          </a:xfrm>
        </p:spPr>
        <p:txBody>
          <a:bodyPr/>
          <a:lstStyle/>
          <a:p>
            <a:r>
              <a:rPr lang="en-US" dirty="0" smtClean="0"/>
              <a:t>When </a:t>
            </a:r>
            <a:r>
              <a:rPr lang="en-US" dirty="0" smtClean="0">
                <a:solidFill>
                  <a:srgbClr val="FFFF00"/>
                </a:solidFill>
              </a:rPr>
              <a:t>a force (F) </a:t>
            </a:r>
            <a:r>
              <a:rPr lang="en-US" dirty="0" smtClean="0"/>
              <a:t>is applied on an </a:t>
            </a:r>
            <a:r>
              <a:rPr lang="en-US" dirty="0" smtClean="0">
                <a:solidFill>
                  <a:srgbClr val="FFFF00"/>
                </a:solidFill>
              </a:rPr>
              <a:t>area (A) </a:t>
            </a:r>
            <a:r>
              <a:rPr lang="en-US" dirty="0" smtClean="0"/>
              <a:t>of an enclosed liquid, a </a:t>
            </a:r>
            <a:r>
              <a:rPr lang="en-US" dirty="0" smtClean="0">
                <a:solidFill>
                  <a:srgbClr val="FFFF00"/>
                </a:solidFill>
              </a:rPr>
              <a:t>pressure (P) </a:t>
            </a:r>
            <a:r>
              <a:rPr lang="en-US" dirty="0" smtClean="0"/>
              <a:t>is produced as shown in Fig. </a:t>
            </a:r>
          </a:p>
          <a:p>
            <a:r>
              <a:rPr lang="en-US" dirty="0" smtClean="0">
                <a:solidFill>
                  <a:srgbClr val="00B0F0"/>
                </a:solidFill>
              </a:rPr>
              <a:t>Pressure</a:t>
            </a:r>
            <a:r>
              <a:rPr lang="en-US" dirty="0" smtClean="0"/>
              <a:t> is the distribution of a given force over a certain area. </a:t>
            </a:r>
          </a:p>
          <a:p>
            <a:r>
              <a:rPr lang="en-US" dirty="0" smtClean="0"/>
              <a:t>Pressure can be quoted in </a:t>
            </a:r>
            <a:r>
              <a:rPr lang="en-US" dirty="0" smtClean="0">
                <a:solidFill>
                  <a:srgbClr val="FFFF00"/>
                </a:solidFill>
              </a:rPr>
              <a:t>bar,</a:t>
            </a:r>
            <a:r>
              <a:rPr lang="en-US" dirty="0" smtClean="0"/>
              <a:t> </a:t>
            </a:r>
            <a:r>
              <a:rPr lang="en-US" dirty="0" smtClean="0">
                <a:solidFill>
                  <a:srgbClr val="FFFF00"/>
                </a:solidFill>
              </a:rPr>
              <a:t>pounds per square inch (PSI</a:t>
            </a:r>
            <a:r>
              <a:rPr lang="en-US" dirty="0" smtClean="0"/>
              <a:t>) or </a:t>
            </a:r>
            <a:r>
              <a:rPr lang="en-US" dirty="0" smtClean="0">
                <a:solidFill>
                  <a:srgbClr val="FFFF00"/>
                </a:solidFill>
              </a:rPr>
              <a:t>Pascal (Pa) .</a:t>
            </a:r>
          </a:p>
          <a:p>
            <a:endParaRPr lang="en-US" dirty="0">
              <a:solidFill>
                <a:srgbClr val="FFFF00"/>
              </a:solidFill>
            </a:endParaRPr>
          </a:p>
        </p:txBody>
      </p:sp>
      <p:pic>
        <p:nvPicPr>
          <p:cNvPr id="72706" name="Picture 2" descr="http://t0.gstatic.com/images?q=tbn:ANd9GcS7YrkCMz8vvsUqHdKhPOBliVRafpXiG9zGlztfdyD5vDK5Jf7J"/>
          <p:cNvPicPr>
            <a:picLocks noChangeAspect="1" noChangeArrowheads="1"/>
          </p:cNvPicPr>
          <p:nvPr/>
        </p:nvPicPr>
        <p:blipFill>
          <a:blip r:embed="rId2" cstate="print"/>
          <a:srcRect/>
          <a:stretch>
            <a:fillRect/>
          </a:stretch>
        </p:blipFill>
        <p:spPr bwMode="auto">
          <a:xfrm>
            <a:off x="7315200" y="4114800"/>
            <a:ext cx="1371600" cy="1213338"/>
          </a:xfrm>
          <a:prstGeom prst="rect">
            <a:avLst/>
          </a:prstGeom>
          <a:noFill/>
        </p:spPr>
      </p:pic>
      <p:pic>
        <p:nvPicPr>
          <p:cNvPr id="72708" name="Picture 4" descr="http://t3.gstatic.com/images?q=tbn:ANd9GcQvEqbOp3Qks8i3pTpq3kcoaxV9mZPVP-NSa2VKlEwBPEYGjH9xaw"/>
          <p:cNvPicPr>
            <a:picLocks noChangeAspect="1" noChangeArrowheads="1"/>
          </p:cNvPicPr>
          <p:nvPr/>
        </p:nvPicPr>
        <p:blipFill>
          <a:blip r:embed="rId3" cstate="print"/>
          <a:srcRect/>
          <a:stretch>
            <a:fillRect/>
          </a:stretch>
        </p:blipFill>
        <p:spPr bwMode="auto">
          <a:xfrm>
            <a:off x="7086600" y="1371600"/>
            <a:ext cx="1638300" cy="2438400"/>
          </a:xfrm>
          <a:prstGeom prst="rect">
            <a:avLst/>
          </a:prstGeom>
          <a:noFill/>
        </p:spPr>
      </p:pic>
      <p:sp>
        <p:nvSpPr>
          <p:cNvPr id="727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2712" name="Picture 8" descr="http://www.one-school.net/Malaysia/UniversityandCollege/SPM/revisioncard/physics/forceandpressure/images/pressure.png"/>
          <p:cNvPicPr>
            <a:picLocks noChangeAspect="1" noChangeArrowheads="1"/>
          </p:cNvPicPr>
          <p:nvPr/>
        </p:nvPicPr>
        <p:blipFill>
          <a:blip r:embed="rId4" cstate="print"/>
          <a:srcRect/>
          <a:stretch>
            <a:fillRect/>
          </a:stretch>
        </p:blipFill>
        <p:spPr bwMode="auto">
          <a:xfrm>
            <a:off x="7391400" y="5638800"/>
            <a:ext cx="1600200" cy="10787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 calcmode="lin" valueType="num">
                                      <p:cBhvr>
                                        <p:cTn id="12" dur="500" decel="50000" fill="hold">
                                          <p:stCondLst>
                                            <p:cond delay="0"/>
                                          </p:stCondLst>
                                        </p:cTn>
                                        <p:tgtEl>
                                          <p:spTgt spid="7270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270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2708"/>
                                        </p:tgtEl>
                                        <p:attrNameLst>
                                          <p:attrName>ppt_w</p:attrName>
                                        </p:attrNameLst>
                                      </p:cBhvr>
                                      <p:tavLst>
                                        <p:tav tm="0">
                                          <p:val>
                                            <p:strVal val="#ppt_w*.05"/>
                                          </p:val>
                                        </p:tav>
                                        <p:tav tm="100000">
                                          <p:val>
                                            <p:strVal val="#ppt_w"/>
                                          </p:val>
                                        </p:tav>
                                      </p:tavLst>
                                    </p:anim>
                                    <p:anim calcmode="lin" valueType="num">
                                      <p:cBhvr>
                                        <p:cTn id="15" dur="1000" fill="hold"/>
                                        <p:tgtEl>
                                          <p:spTgt spid="7270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270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270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270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270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72706"/>
                                        </p:tgtEl>
                                        <p:attrNameLst>
                                          <p:attrName>style.visibility</p:attrName>
                                        </p:attrNameLst>
                                      </p:cBhvr>
                                      <p:to>
                                        <p:strVal val="visible"/>
                                      </p:to>
                                    </p:set>
                                    <p:anim calcmode="lin" valueType="num">
                                      <p:cBhvr>
                                        <p:cTn id="38" dur="500" decel="50000" fill="hold">
                                          <p:stCondLst>
                                            <p:cond delay="0"/>
                                          </p:stCondLst>
                                        </p:cTn>
                                        <p:tgtEl>
                                          <p:spTgt spid="7270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70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706"/>
                                        </p:tgtEl>
                                        <p:attrNameLst>
                                          <p:attrName>ppt_w</p:attrName>
                                        </p:attrNameLst>
                                      </p:cBhvr>
                                      <p:tavLst>
                                        <p:tav tm="0">
                                          <p:val>
                                            <p:strVal val="#ppt_w*.05"/>
                                          </p:val>
                                        </p:tav>
                                        <p:tav tm="100000">
                                          <p:val>
                                            <p:strVal val="#ppt_w"/>
                                          </p:val>
                                        </p:tav>
                                      </p:tavLst>
                                    </p:anim>
                                    <p:anim calcmode="lin" valueType="num">
                                      <p:cBhvr>
                                        <p:cTn id="41" dur="1000" fill="hold"/>
                                        <p:tgtEl>
                                          <p:spTgt spid="7270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70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70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70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706"/>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72712"/>
                                        </p:tgtEl>
                                        <p:attrNameLst>
                                          <p:attrName>style.visibility</p:attrName>
                                        </p:attrNameLst>
                                      </p:cBhvr>
                                      <p:to>
                                        <p:strVal val="visible"/>
                                      </p:to>
                                    </p:set>
                                    <p:anim calcmode="lin" valueType="num">
                                      <p:cBhvr>
                                        <p:cTn id="50" dur="500" decel="50000" fill="hold">
                                          <p:stCondLst>
                                            <p:cond delay="0"/>
                                          </p:stCondLst>
                                        </p:cTn>
                                        <p:tgtEl>
                                          <p:spTgt spid="7271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7271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72712"/>
                                        </p:tgtEl>
                                        <p:attrNameLst>
                                          <p:attrName>ppt_w</p:attrName>
                                        </p:attrNameLst>
                                      </p:cBhvr>
                                      <p:tavLst>
                                        <p:tav tm="0">
                                          <p:val>
                                            <p:strVal val="#ppt_w*.05"/>
                                          </p:val>
                                        </p:tav>
                                        <p:tav tm="100000">
                                          <p:val>
                                            <p:strVal val="#ppt_w"/>
                                          </p:val>
                                        </p:tav>
                                      </p:tavLst>
                                    </p:anim>
                                    <p:anim calcmode="lin" valueType="num">
                                      <p:cBhvr>
                                        <p:cTn id="53" dur="1000" fill="hold"/>
                                        <p:tgtEl>
                                          <p:spTgt spid="7271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7271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7271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7271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3352800" cy="630936"/>
          </a:xfrm>
        </p:spPr>
        <p:txBody>
          <a:bodyPr/>
          <a:lstStyle/>
          <a:p>
            <a:r>
              <a:rPr lang="en-US" sz="3200" b="1" dirty="0" smtClean="0">
                <a:solidFill>
                  <a:srgbClr val="FFC000"/>
                </a:solidFill>
              </a:rPr>
              <a:t>4.1	Pressure</a:t>
            </a:r>
            <a:endParaRPr lang="en-US" sz="3200" dirty="0"/>
          </a:p>
        </p:txBody>
      </p:sp>
      <p:pic>
        <p:nvPicPr>
          <p:cNvPr id="4" name="Picture 8" descr="http://www.one-school.net/Malaysia/UniversityandCollege/SPM/revisioncard/physics/forceandpressure/images/pressure.png"/>
          <p:cNvPicPr>
            <a:picLocks noGrp="1" noChangeAspect="1" noChangeArrowheads="1"/>
          </p:cNvPicPr>
          <p:nvPr>
            <p:ph idx="1"/>
          </p:nvPr>
        </p:nvPicPr>
        <p:blipFill>
          <a:blip r:embed="rId2" cstate="print"/>
          <a:srcRect/>
          <a:stretch>
            <a:fillRect/>
          </a:stretch>
        </p:blipFill>
        <p:spPr bwMode="auto">
          <a:xfrm>
            <a:off x="3733800" y="914400"/>
            <a:ext cx="2133600" cy="1438275"/>
          </a:xfrm>
          <a:prstGeom prst="rect">
            <a:avLst/>
          </a:prstGeom>
          <a:noFill/>
        </p:spPr>
      </p:pic>
      <p:sp>
        <p:nvSpPr>
          <p:cNvPr id="11" name="Rectangle 10"/>
          <p:cNvSpPr/>
          <p:nvPr/>
        </p:nvSpPr>
        <p:spPr>
          <a:xfrm>
            <a:off x="609600" y="1905000"/>
            <a:ext cx="8229600" cy="4770537"/>
          </a:xfrm>
          <a:prstGeom prst="rect">
            <a:avLst/>
          </a:prstGeom>
        </p:spPr>
        <p:txBody>
          <a:bodyPr wrap="square">
            <a:spAutoFit/>
          </a:bodyPr>
          <a:lstStyle/>
          <a:p>
            <a:pPr lvl="0" fontAlgn="base">
              <a:spcBef>
                <a:spcPct val="0"/>
              </a:spcBef>
              <a:spcAft>
                <a:spcPct val="0"/>
              </a:spcAft>
            </a:pPr>
            <a:endParaRPr lang="en-US" sz="3600" dirty="0" smtClean="0" bmk="_Toc284484431">
              <a:latin typeface="Verdana" pitchFamily="34" charset="0"/>
              <a:ea typeface="Times New Roman" pitchFamily="18" charset="0"/>
              <a:cs typeface="Arial" pitchFamily="34" charset="0"/>
            </a:endParaRPr>
          </a:p>
          <a:p>
            <a:pPr lvl="0" fontAlgn="base">
              <a:spcBef>
                <a:spcPct val="0"/>
              </a:spcBef>
              <a:spcAft>
                <a:spcPct val="0"/>
              </a:spcAft>
            </a:pPr>
            <a:r>
              <a:rPr lang="en-US" sz="3600" dirty="0" smtClean="0" bmk="_Toc284484431">
                <a:latin typeface="Verdana" pitchFamily="34" charset="0"/>
                <a:ea typeface="Times New Roman" pitchFamily="18" charset="0"/>
                <a:cs typeface="Arial" pitchFamily="34" charset="0"/>
              </a:rPr>
              <a:t>Where</a:t>
            </a:r>
          </a:p>
          <a:p>
            <a:pPr lvl="0" fontAlgn="base">
              <a:spcBef>
                <a:spcPct val="0"/>
              </a:spcBef>
              <a:spcAft>
                <a:spcPct val="0"/>
              </a:spcAft>
            </a:pPr>
            <a:r>
              <a:rPr lang="en-US" sz="3600" dirty="0" smtClean="0" bmk="_Toc284484431">
                <a:latin typeface="Verdana" pitchFamily="34" charset="0"/>
                <a:ea typeface="Times New Roman" pitchFamily="18" charset="0"/>
                <a:cs typeface="Arial" pitchFamily="34" charset="0"/>
              </a:rPr>
              <a:t>Force is in </a:t>
            </a:r>
            <a:r>
              <a:rPr lang="en-US" sz="3600" dirty="0" err="1" smtClean="0" bmk="_Toc284484431">
                <a:latin typeface="Verdana" pitchFamily="34" charset="0"/>
                <a:ea typeface="Times New Roman" pitchFamily="18" charset="0"/>
                <a:cs typeface="Arial" pitchFamily="34" charset="0"/>
              </a:rPr>
              <a:t>newtons</a:t>
            </a:r>
            <a:r>
              <a:rPr lang="en-US" sz="3600" dirty="0" smtClean="0" bmk="_Toc284484431">
                <a:latin typeface="Verdana" pitchFamily="34" charset="0"/>
                <a:ea typeface="Times New Roman" pitchFamily="18" charset="0"/>
                <a:cs typeface="Arial" pitchFamily="34" charset="0"/>
              </a:rPr>
              <a:t> (N) and</a:t>
            </a:r>
          </a:p>
          <a:p>
            <a:pPr lvl="0" fontAlgn="base">
              <a:spcBef>
                <a:spcPct val="0"/>
              </a:spcBef>
              <a:spcAft>
                <a:spcPct val="0"/>
              </a:spcAft>
            </a:pPr>
            <a:r>
              <a:rPr lang="en-US" sz="3600" dirty="0" smtClean="0" bmk="_Toc284484431">
                <a:latin typeface="Verdana" pitchFamily="34" charset="0"/>
                <a:ea typeface="Times New Roman" pitchFamily="18" charset="0"/>
                <a:cs typeface="Arial" pitchFamily="34" charset="0"/>
              </a:rPr>
              <a:t>Area is in square meters (m</a:t>
            </a:r>
            <a:r>
              <a:rPr lang="en-US" sz="3600" baseline="30000" dirty="0" smtClean="0" bmk="_Toc284484431">
                <a:latin typeface="Verdana" pitchFamily="34" charset="0"/>
                <a:ea typeface="Times New Roman" pitchFamily="18" charset="0"/>
                <a:cs typeface="Arial" pitchFamily="34" charset="0"/>
              </a:rPr>
              <a:t>2</a:t>
            </a:r>
            <a:r>
              <a:rPr lang="en-US" sz="3600" dirty="0" smtClean="0" bmk="_Toc284484431">
                <a:latin typeface="Verdana" pitchFamily="34" charset="0"/>
                <a:ea typeface="Times New Roman" pitchFamily="18" charset="0"/>
                <a:cs typeface="Arial" pitchFamily="34" charset="0"/>
              </a:rPr>
              <a:t>).</a:t>
            </a:r>
          </a:p>
          <a:p>
            <a:pPr lvl="0" fontAlgn="base">
              <a:spcBef>
                <a:spcPct val="0"/>
              </a:spcBef>
              <a:spcAft>
                <a:spcPct val="0"/>
              </a:spcAft>
            </a:pPr>
            <a:endParaRPr lang="en-US" sz="1400" dirty="0" smtClean="0" bmk="">
              <a:latin typeface="Arial" pitchFamily="34" charset="0"/>
              <a:cs typeface="Arial" pitchFamily="34" charset="0"/>
            </a:endParaRPr>
          </a:p>
          <a:p>
            <a:pPr lvl="0" eaLnBrk="0" fontAlgn="base" hangingPunct="0">
              <a:spcBef>
                <a:spcPct val="0"/>
              </a:spcBef>
              <a:spcAft>
                <a:spcPct val="0"/>
              </a:spcAft>
            </a:pPr>
            <a:r>
              <a:rPr lang="en-US" sz="3200" dirty="0" smtClean="0" bmk="">
                <a:latin typeface="Verdana" pitchFamily="34" charset="0"/>
                <a:ea typeface="Times New Roman" pitchFamily="18" charset="0"/>
                <a:cs typeface="Arial" pitchFamily="34" charset="0"/>
              </a:rPr>
              <a:t>1 Pascal (Pa) =1 N/m</a:t>
            </a:r>
            <a:r>
              <a:rPr lang="en-US" sz="3200" baseline="30000" dirty="0" smtClean="0" bmk="">
                <a:latin typeface="Verdana" pitchFamily="34" charset="0"/>
                <a:ea typeface="Times New Roman" pitchFamily="18" charset="0"/>
                <a:cs typeface="Arial" pitchFamily="34" charset="0"/>
              </a:rPr>
              <a:t>2</a:t>
            </a:r>
            <a:r>
              <a:rPr lang="en-US" sz="3200" dirty="0" smtClean="0" bmk="">
                <a:latin typeface="Verdana" pitchFamily="34" charset="0"/>
                <a:ea typeface="Times New Roman" pitchFamily="18" charset="0"/>
                <a:cs typeface="Arial" pitchFamily="34" charset="0"/>
              </a:rPr>
              <a:t>.</a:t>
            </a:r>
            <a:endParaRPr lang="en-US" dirty="0" smtClean="0" bmk="">
              <a:latin typeface="Arial" pitchFamily="34" charset="0"/>
              <a:cs typeface="Arial" pitchFamily="34" charset="0"/>
            </a:endParaRPr>
          </a:p>
          <a:p>
            <a:pPr lvl="0" eaLnBrk="0" fontAlgn="base" hangingPunct="0">
              <a:spcBef>
                <a:spcPct val="0"/>
              </a:spcBef>
              <a:spcAft>
                <a:spcPct val="0"/>
              </a:spcAft>
            </a:pPr>
            <a:r>
              <a:rPr lang="en-US" sz="3200" dirty="0" smtClean="0" bmk="">
                <a:latin typeface="Verdana" pitchFamily="34" charset="0"/>
                <a:ea typeface="Times New Roman" pitchFamily="18" charset="0"/>
                <a:cs typeface="Arial" pitchFamily="34" charset="0"/>
              </a:rPr>
              <a:t>1 bar= 100,000 Pa= 10</a:t>
            </a:r>
            <a:r>
              <a:rPr lang="en-US" sz="3200" baseline="30000" dirty="0" smtClean="0" bmk="">
                <a:latin typeface="Verdana" pitchFamily="34" charset="0"/>
                <a:ea typeface="Times New Roman" pitchFamily="18" charset="0"/>
                <a:cs typeface="Arial" pitchFamily="34" charset="0"/>
              </a:rPr>
              <a:t>5</a:t>
            </a:r>
            <a:r>
              <a:rPr lang="en-US" sz="3200" dirty="0" smtClean="0" bmk="">
                <a:latin typeface="Verdana" pitchFamily="34" charset="0"/>
                <a:ea typeface="Times New Roman" pitchFamily="18" charset="0"/>
                <a:cs typeface="Arial" pitchFamily="34" charset="0"/>
              </a:rPr>
              <a:t> Pa.</a:t>
            </a:r>
            <a:endParaRPr lang="en-US" dirty="0" smtClean="0" bmk="">
              <a:latin typeface="Arial" pitchFamily="34" charset="0"/>
              <a:cs typeface="Arial" pitchFamily="34" charset="0"/>
            </a:endParaRPr>
          </a:p>
          <a:p>
            <a:pPr lvl="0" eaLnBrk="0" fontAlgn="base" hangingPunct="0">
              <a:spcBef>
                <a:spcPct val="0"/>
              </a:spcBef>
              <a:spcAft>
                <a:spcPct val="0"/>
              </a:spcAft>
            </a:pPr>
            <a:r>
              <a:rPr lang="en-US" sz="3200" dirty="0" smtClean="0" bmk="">
                <a:latin typeface="Verdana" pitchFamily="34" charset="0"/>
                <a:ea typeface="Times New Roman" pitchFamily="18" charset="0"/>
                <a:cs typeface="Arial" pitchFamily="34" charset="0"/>
              </a:rPr>
              <a:t>10 bar= 1 </a:t>
            </a:r>
            <a:r>
              <a:rPr lang="en-US" sz="3200" dirty="0" err="1" smtClean="0" bmk="">
                <a:latin typeface="Verdana" pitchFamily="34" charset="0"/>
                <a:ea typeface="Times New Roman" pitchFamily="18" charset="0"/>
                <a:cs typeface="Arial" pitchFamily="34" charset="0"/>
              </a:rPr>
              <a:t>MPa</a:t>
            </a:r>
            <a:r>
              <a:rPr lang="en-US" sz="3200" dirty="0" smtClean="0" bmk="">
                <a:latin typeface="Verdana" pitchFamily="34" charset="0"/>
                <a:ea typeface="Times New Roman" pitchFamily="18" charset="0"/>
                <a:cs typeface="Arial" pitchFamily="34" charset="0"/>
              </a:rPr>
              <a:t> (mega </a:t>
            </a:r>
            <a:r>
              <a:rPr lang="en-US" sz="3200" dirty="0" err="1" smtClean="0" bmk="">
                <a:latin typeface="Verdana" pitchFamily="34" charset="0"/>
                <a:ea typeface="Times New Roman" pitchFamily="18" charset="0"/>
                <a:cs typeface="Arial" pitchFamily="34" charset="0"/>
              </a:rPr>
              <a:t>Pascals</a:t>
            </a:r>
            <a:r>
              <a:rPr lang="en-US" sz="3200" dirty="0" smtClean="0" bmk="">
                <a:latin typeface="Verdana" pitchFamily="34" charset="0"/>
                <a:ea typeface="Times New Roman" pitchFamily="18" charset="0"/>
                <a:cs typeface="Arial" pitchFamily="34" charset="0"/>
              </a:rPr>
              <a:t>)</a:t>
            </a:r>
          </a:p>
          <a:p>
            <a:pPr lvl="0" eaLnBrk="0" fontAlgn="base" hangingPunct="0">
              <a:spcBef>
                <a:spcPct val="0"/>
              </a:spcBef>
              <a:spcAft>
                <a:spcPct val="0"/>
              </a:spcAft>
            </a:pPr>
            <a:endParaRPr lang="en-US" dirty="0" smtClean="0" bmk="">
              <a:latin typeface="Arial" pitchFamily="34" charset="0"/>
              <a:cs typeface="Arial" pitchFamily="34" charset="0"/>
            </a:endParaRPr>
          </a:p>
          <a:p>
            <a:pPr lvl="0" eaLnBrk="0" fontAlgn="base" hangingPunct="0">
              <a:spcBef>
                <a:spcPct val="0"/>
              </a:spcBef>
              <a:spcAft>
                <a:spcPct val="0"/>
              </a:spcAft>
            </a:pPr>
            <a:endParaRPr lang="en-US" sz="3200" dirty="0" smtClean="0" bmk="">
              <a:latin typeface="Verdana"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7"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1">
                                            <p:txEl>
                                              <p:pRg st="1" end="1"/>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12" dur="8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11">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1">
                                            <p:txEl>
                                              <p:pRg st="3" end="3"/>
                                            </p:txEl>
                                          </p:spTgt>
                                        </p:tgtEl>
                                        <p:attrNameLst>
                                          <p:attrName>style.visibility</p:attrName>
                                        </p:attrNameLst>
                                      </p:cBhvr>
                                      <p:to>
                                        <p:strVal val="visible"/>
                                      </p:to>
                                    </p:set>
                                    <p:anim calcmode="discrete" valueType="clr">
                                      <p:cBhvr override="childStyle">
                                        <p:cTn id="19" dur="80"/>
                                        <p:tgtEl>
                                          <p:spTgt spid="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1">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
                                            <p:txEl>
                                              <p:pRg st="5" end="5"/>
                                            </p:txEl>
                                          </p:spTgt>
                                        </p:tgtEl>
                                        <p:attrNameLst>
                                          <p:attrName>style.visibility</p:attrName>
                                        </p:attrNameLst>
                                      </p:cBhvr>
                                      <p:to>
                                        <p:strVal val="visible"/>
                                      </p:to>
                                    </p:set>
                                    <p:anim calcmode="discrete" valueType="clr">
                                      <p:cBhvr override="childStyle">
                                        <p:cTn id="26" dur="80"/>
                                        <p:tgtEl>
                                          <p:spTgt spid="1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xEl>
                                              <p:pRg st="5" end="5"/>
                                            </p:txEl>
                                          </p:spTgt>
                                        </p:tgtEl>
                                        <p:attrNameLst>
                                          <p:attrName>fillcolor</p:attrName>
                                        </p:attrNameLst>
                                      </p:cBhvr>
                                      <p:tavLst>
                                        <p:tav tm="0">
                                          <p:val>
                                            <p:clrVal>
                                              <a:schemeClr val="accent2"/>
                                            </p:clrVal>
                                          </p:val>
                                        </p:tav>
                                        <p:tav tm="50000">
                                          <p:val>
                                            <p:clrVal>
                                              <a:schemeClr val="hlink"/>
                                            </p:clrVal>
                                          </p:val>
                                        </p:tav>
                                      </p:tavLst>
                                    </p:anim>
                                    <p:set>
                                      <p:cBhvr>
                                        <p:cTn id="28" dur="80"/>
                                        <p:tgtEl>
                                          <p:spTgt spid="11">
                                            <p:txEl>
                                              <p:pRg st="5" end="5"/>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1">
                                            <p:txEl>
                                              <p:pRg st="6" end="6"/>
                                            </p:txEl>
                                          </p:spTgt>
                                        </p:tgtEl>
                                        <p:attrNameLst>
                                          <p:attrName>style.visibility</p:attrName>
                                        </p:attrNameLst>
                                      </p:cBhvr>
                                      <p:to>
                                        <p:strVal val="visible"/>
                                      </p:to>
                                    </p:set>
                                    <p:anim calcmode="discrete" valueType="clr">
                                      <p:cBhvr override="childStyle">
                                        <p:cTn id="33" dur="80"/>
                                        <p:tgtEl>
                                          <p:spTgt spid="1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xEl>
                                              <p:pRg st="6" end="6"/>
                                            </p:txEl>
                                          </p:spTgt>
                                        </p:tgtEl>
                                        <p:attrNameLst>
                                          <p:attrName>fillcolor</p:attrName>
                                        </p:attrNameLst>
                                      </p:cBhvr>
                                      <p:tavLst>
                                        <p:tav tm="0">
                                          <p:val>
                                            <p:clrVal>
                                              <a:schemeClr val="accent2"/>
                                            </p:clrVal>
                                          </p:val>
                                        </p:tav>
                                        <p:tav tm="50000">
                                          <p:val>
                                            <p:clrVal>
                                              <a:schemeClr val="hlink"/>
                                            </p:clrVal>
                                          </p:val>
                                        </p:tav>
                                      </p:tavLst>
                                    </p:anim>
                                    <p:set>
                                      <p:cBhvr>
                                        <p:cTn id="35" dur="80"/>
                                        <p:tgtEl>
                                          <p:spTgt spid="11">
                                            <p:txEl>
                                              <p:pRg st="6" end="6"/>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1">
                                            <p:txEl>
                                              <p:pRg st="7" end="7"/>
                                            </p:txEl>
                                          </p:spTgt>
                                        </p:tgtEl>
                                        <p:attrNameLst>
                                          <p:attrName>style.visibility</p:attrName>
                                        </p:attrNameLst>
                                      </p:cBhvr>
                                      <p:to>
                                        <p:strVal val="visible"/>
                                      </p:to>
                                    </p:set>
                                    <p:anim calcmode="discrete" valueType="clr">
                                      <p:cBhvr override="childStyle">
                                        <p:cTn id="40" dur="80"/>
                                        <p:tgtEl>
                                          <p:spTgt spid="1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xEl>
                                              <p:pRg st="7" end="7"/>
                                            </p:txEl>
                                          </p:spTgt>
                                        </p:tgtEl>
                                        <p:attrNameLst>
                                          <p:attrName>fillcolor</p:attrName>
                                        </p:attrNameLst>
                                      </p:cBhvr>
                                      <p:tavLst>
                                        <p:tav tm="0">
                                          <p:val>
                                            <p:clrVal>
                                              <a:schemeClr val="accent2"/>
                                            </p:clrVal>
                                          </p:val>
                                        </p:tav>
                                        <p:tav tm="50000">
                                          <p:val>
                                            <p:clrVal>
                                              <a:schemeClr val="hlink"/>
                                            </p:clrVal>
                                          </p:val>
                                        </p:tav>
                                      </p:tavLst>
                                    </p:anim>
                                    <p:set>
                                      <p:cBhvr>
                                        <p:cTn id="42" dur="80"/>
                                        <p:tgtEl>
                                          <p:spTgt spid="11">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4.1	Pressure</a:t>
            </a:r>
            <a:endParaRPr lang="en-US" dirty="0"/>
          </a:p>
        </p:txBody>
      </p:sp>
      <p:sp>
        <p:nvSpPr>
          <p:cNvPr id="3" name="Content Placeholder 2"/>
          <p:cNvSpPr>
            <a:spLocks noGrp="1"/>
          </p:cNvSpPr>
          <p:nvPr>
            <p:ph idx="1"/>
          </p:nvPr>
        </p:nvSpPr>
        <p:spPr>
          <a:xfrm>
            <a:off x="914400" y="1371600"/>
            <a:ext cx="7772400" cy="5486400"/>
          </a:xfrm>
        </p:spPr>
        <p:txBody>
          <a:bodyPr>
            <a:normAutofit lnSpcReduction="10000"/>
          </a:bodyPr>
          <a:lstStyle/>
          <a:p>
            <a:r>
              <a:rPr lang="en-US" dirty="0" smtClean="0"/>
              <a:t>If the pressure is calculated using </a:t>
            </a:r>
            <a:r>
              <a:rPr lang="en-US" dirty="0" smtClean="0">
                <a:solidFill>
                  <a:srgbClr val="FFFF00"/>
                </a:solidFill>
              </a:rPr>
              <a:t>a force in Newton</a:t>
            </a:r>
            <a:r>
              <a:rPr lang="en-US" dirty="0" smtClean="0"/>
              <a:t>, and </a:t>
            </a:r>
            <a:r>
              <a:rPr lang="en-US" dirty="0" smtClean="0">
                <a:solidFill>
                  <a:srgbClr val="FFFF00"/>
                </a:solidFill>
              </a:rPr>
              <a:t>area in square millimeters</a:t>
            </a:r>
            <a:r>
              <a:rPr lang="en-US" dirty="0" smtClean="0"/>
              <a:t>, the </a:t>
            </a:r>
            <a:r>
              <a:rPr lang="en-US" dirty="0" smtClean="0">
                <a:solidFill>
                  <a:srgbClr val="FFFF00"/>
                </a:solidFill>
              </a:rPr>
              <a:t>pressure in bar </a:t>
            </a:r>
            <a:r>
              <a:rPr lang="en-US" dirty="0" smtClean="0"/>
              <a:t>can be calculated.</a:t>
            </a:r>
          </a:p>
          <a:p>
            <a:pPr>
              <a:buNone/>
            </a:pPr>
            <a:r>
              <a:rPr lang="en-US" b="1" dirty="0" smtClean="0"/>
              <a:t>Example 1-1.</a:t>
            </a:r>
          </a:p>
          <a:p>
            <a:pPr>
              <a:buNone/>
            </a:pPr>
            <a:r>
              <a:rPr lang="en-US" dirty="0" smtClean="0"/>
              <a:t>A cylinder is supplied with 100 bar pressure; its effective piston surface is equal to 700 mm2. Find the maximum force which can be attained.</a:t>
            </a:r>
          </a:p>
          <a:p>
            <a:r>
              <a:rPr lang="pt-BR" dirty="0" smtClean="0"/>
              <a:t>P= 100 bar = 100X100000 N/m2.</a:t>
            </a:r>
          </a:p>
          <a:p>
            <a:r>
              <a:rPr lang="en-US" dirty="0" smtClean="0"/>
              <a:t>A= 700/1000000=0.0007 m2.</a:t>
            </a:r>
          </a:p>
          <a:p>
            <a:r>
              <a:rPr lang="pt-BR" dirty="0" smtClean="0"/>
              <a:t>F= P.A= 100X100000X0.0007= 7,000 N</a:t>
            </a:r>
            <a:endParaRPr lang="en-US" b="1" dirty="0" smtClean="0"/>
          </a:p>
          <a:p>
            <a:endParaRPr lang="en-US" b="1" dirty="0" smtClean="0"/>
          </a:p>
          <a:p>
            <a:endParaRPr lang="en-US" dirty="0"/>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2" descr="http://t0.gstatic.com/images?q=tbn:ANd9GcS7YrkCMz8vvsUqHdKhPOBliVRafpXiG9zGlztfdyD5vDK5Jf7J"/>
          <p:cNvPicPr>
            <a:picLocks noChangeAspect="1" noChangeArrowheads="1"/>
          </p:cNvPicPr>
          <p:nvPr/>
        </p:nvPicPr>
        <p:blipFill>
          <a:blip r:embed="rId2" cstate="print"/>
          <a:srcRect/>
          <a:stretch>
            <a:fillRect/>
          </a:stretch>
        </p:blipFill>
        <p:spPr bwMode="auto">
          <a:xfrm>
            <a:off x="7543800" y="4495800"/>
            <a:ext cx="1295400" cy="114593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4343400" cy="914400"/>
          </a:xfrm>
        </p:spPr>
        <p:txBody>
          <a:bodyPr/>
          <a:lstStyle/>
          <a:p>
            <a:r>
              <a:rPr lang="en-US" b="1" dirty="0" smtClean="0"/>
              <a:t>4.2	Pascal’s Law</a:t>
            </a:r>
            <a:endParaRPr lang="en-US" b="1" dirty="0"/>
          </a:p>
        </p:txBody>
      </p:sp>
      <p:sp>
        <p:nvSpPr>
          <p:cNvPr id="3" name="Content Placeholder 2"/>
          <p:cNvSpPr>
            <a:spLocks noGrp="1"/>
          </p:cNvSpPr>
          <p:nvPr>
            <p:ph idx="1"/>
          </p:nvPr>
        </p:nvSpPr>
        <p:spPr>
          <a:xfrm>
            <a:off x="533400" y="1295400"/>
            <a:ext cx="5181600" cy="5060160"/>
          </a:xfrm>
        </p:spPr>
        <p:txBody>
          <a:bodyPr>
            <a:normAutofit fontScale="92500" lnSpcReduction="20000"/>
          </a:bodyPr>
          <a:lstStyle/>
          <a:p>
            <a:r>
              <a:rPr lang="en-US" sz="4200" b="1" dirty="0" smtClean="0">
                <a:solidFill>
                  <a:srgbClr val="00B0F0"/>
                </a:solidFill>
              </a:rPr>
              <a:t>Pascal’s law </a:t>
            </a:r>
            <a:r>
              <a:rPr lang="en-US" dirty="0" smtClean="0"/>
              <a:t>states that: </a:t>
            </a:r>
            <a:r>
              <a:rPr lang="en-US" dirty="0" smtClean="0">
                <a:solidFill>
                  <a:srgbClr val="FFFF00"/>
                </a:solidFill>
              </a:rPr>
              <a:t>“</a:t>
            </a:r>
            <a:r>
              <a:rPr lang="en-US" b="1" i="1" dirty="0" smtClean="0">
                <a:solidFill>
                  <a:srgbClr val="FFFF00"/>
                </a:solidFill>
              </a:rPr>
              <a:t>The pressure in a confined fluid is transmitted equally to the whole surface of its container</a:t>
            </a:r>
            <a:r>
              <a:rPr lang="en-US" dirty="0" smtClean="0">
                <a:solidFill>
                  <a:srgbClr val="FFFF00"/>
                </a:solidFill>
              </a:rPr>
              <a:t>” </a:t>
            </a:r>
          </a:p>
          <a:p>
            <a:pPr>
              <a:buNone/>
            </a:pPr>
            <a:endParaRPr lang="en-US" dirty="0" smtClean="0">
              <a:solidFill>
                <a:srgbClr val="FFFF00"/>
              </a:solidFill>
            </a:endParaRPr>
          </a:p>
          <a:p>
            <a:r>
              <a:rPr lang="en-US" sz="3200" b="1" dirty="0" smtClean="0"/>
              <a:t>When </a:t>
            </a:r>
            <a:r>
              <a:rPr lang="en-US" sz="3200" b="1" dirty="0" smtClean="0">
                <a:solidFill>
                  <a:srgbClr val="FFFF00"/>
                </a:solidFill>
              </a:rPr>
              <a:t>force </a:t>
            </a:r>
            <a:r>
              <a:rPr lang="en-US" sz="3200" b="1" dirty="0" smtClean="0">
                <a:solidFill>
                  <a:schemeClr val="hlink"/>
                </a:solidFill>
              </a:rPr>
              <a:t>F</a:t>
            </a:r>
            <a:r>
              <a:rPr lang="en-US" sz="3200" b="1" dirty="0" smtClean="0"/>
              <a:t> is exerted on </a:t>
            </a:r>
            <a:r>
              <a:rPr lang="en-US" sz="3200" b="1" dirty="0" smtClean="0">
                <a:solidFill>
                  <a:srgbClr val="FFFF00"/>
                </a:solidFill>
              </a:rPr>
              <a:t>area</a:t>
            </a:r>
            <a:r>
              <a:rPr lang="en-US" sz="3200" b="1" dirty="0" smtClean="0"/>
              <a:t> </a:t>
            </a:r>
            <a:r>
              <a:rPr lang="en-US" sz="3200" b="1" dirty="0" smtClean="0">
                <a:solidFill>
                  <a:schemeClr val="hlink"/>
                </a:solidFill>
              </a:rPr>
              <a:t>A</a:t>
            </a:r>
            <a:r>
              <a:rPr lang="en-US" sz="3200" b="1" dirty="0" smtClean="0"/>
              <a:t> on an enclosed liquid, </a:t>
            </a:r>
            <a:r>
              <a:rPr lang="en-US" sz="3200" b="1" dirty="0" smtClean="0">
                <a:solidFill>
                  <a:srgbClr val="FFFF00"/>
                </a:solidFill>
              </a:rPr>
              <a:t>pressure</a:t>
            </a:r>
            <a:r>
              <a:rPr lang="en-US" sz="3200" b="1" dirty="0" smtClean="0"/>
              <a:t> </a:t>
            </a:r>
            <a:r>
              <a:rPr lang="en-US" sz="3200" b="1" dirty="0" smtClean="0">
                <a:solidFill>
                  <a:schemeClr val="hlink"/>
                </a:solidFill>
              </a:rPr>
              <a:t>P</a:t>
            </a:r>
            <a:r>
              <a:rPr lang="en-US" sz="3200" b="1" dirty="0" smtClean="0"/>
              <a:t> is produced. </a:t>
            </a:r>
            <a:r>
              <a:rPr lang="en-US" sz="3200" b="1" dirty="0" smtClean="0">
                <a:solidFill>
                  <a:srgbClr val="FF5050"/>
                </a:solidFill>
              </a:rPr>
              <a:t>The same pressure applies at every point of the closed system</a:t>
            </a:r>
            <a:r>
              <a:rPr lang="en-US" sz="3200" b="1" dirty="0" smtClean="0"/>
              <a:t> as shown in Fig. 1.10a.</a:t>
            </a: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5777" name="Object 1"/>
          <p:cNvGraphicFramePr>
            <a:graphicFrameLocks noChangeAspect="1"/>
          </p:cNvGraphicFramePr>
          <p:nvPr/>
        </p:nvGraphicFramePr>
        <p:xfrm>
          <a:off x="5562600" y="2286000"/>
          <a:ext cx="3581400" cy="3475440"/>
        </p:xfrm>
        <a:graphic>
          <a:graphicData uri="http://schemas.openxmlformats.org/presentationml/2006/ole">
            <mc:AlternateContent xmlns:mc="http://schemas.openxmlformats.org/markup-compatibility/2006">
              <mc:Choice xmlns:v="urn:schemas-microsoft-com:vml" Requires="v">
                <p:oleObj spid="_x0000_s75778" name="Picture" r:id="rId3" imgW="3308056" imgH="2245948" progId="Word.Picture.8">
                  <p:embed/>
                </p:oleObj>
              </mc:Choice>
              <mc:Fallback>
                <p:oleObj name="Picture" r:id="rId3" imgW="3308056" imgH="2245948"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0"/>
                        <a:ext cx="3581400" cy="3475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486400" y="5791200"/>
            <a:ext cx="3343736" cy="461665"/>
          </a:xfrm>
          <a:prstGeom prst="rect">
            <a:avLst/>
          </a:prstGeom>
        </p:spPr>
        <p:txBody>
          <a:bodyPr wrap="none">
            <a:spAutoFit/>
          </a:bodyPr>
          <a:lstStyle/>
          <a:p>
            <a:r>
              <a:rPr lang="en-US" sz="2400" dirty="0" smtClean="0"/>
              <a:t>Fig.1.10: (a) Pascal’s law. </a:t>
            </a:r>
            <a:endParaRPr lang="en-US" sz="2400" dirty="0"/>
          </a:p>
        </p:txBody>
      </p:sp>
      <p:pic>
        <p:nvPicPr>
          <p:cNvPr id="8" name="Picture 5"/>
          <p:cNvPicPr>
            <a:picLocks noChangeAspect="1" noChangeArrowheads="1"/>
          </p:cNvPicPr>
          <p:nvPr/>
        </p:nvPicPr>
        <p:blipFill>
          <a:blip r:embed="rId5" cstate="print"/>
          <a:srcRect/>
          <a:stretch>
            <a:fillRect/>
          </a:stretch>
        </p:blipFill>
        <p:spPr bwMode="auto">
          <a:xfrm>
            <a:off x="6629400" y="228600"/>
            <a:ext cx="1828800" cy="1947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14400"/>
          </a:xfrm>
        </p:spPr>
        <p:txBody>
          <a:bodyPr/>
          <a:lstStyle/>
          <a:p>
            <a:r>
              <a:rPr lang="en-US" b="1" dirty="0" smtClean="0"/>
              <a:t>4.2	Pascal’s Law</a:t>
            </a:r>
            <a:endParaRPr lang="en-US" dirty="0"/>
          </a:p>
        </p:txBody>
      </p:sp>
      <p:sp>
        <p:nvSpPr>
          <p:cNvPr id="3" name="Content Placeholder 2"/>
          <p:cNvSpPr>
            <a:spLocks noGrp="1"/>
          </p:cNvSpPr>
          <p:nvPr>
            <p:ph idx="1"/>
          </p:nvPr>
        </p:nvSpPr>
        <p:spPr>
          <a:xfrm>
            <a:off x="685800" y="1219200"/>
            <a:ext cx="8001000" cy="2971800"/>
          </a:xfrm>
        </p:spPr>
        <p:txBody>
          <a:bodyPr>
            <a:normAutofit/>
          </a:bodyPr>
          <a:lstStyle/>
          <a:p>
            <a:r>
              <a:rPr lang="en-US" dirty="0" smtClean="0"/>
              <a:t>Fig.1.10b shows that, if a downward </a:t>
            </a:r>
            <a:r>
              <a:rPr lang="en-US" dirty="0" smtClean="0">
                <a:solidFill>
                  <a:srgbClr val="FFFF00"/>
                </a:solidFill>
              </a:rPr>
              <a:t>force</a:t>
            </a:r>
            <a:r>
              <a:rPr lang="en-US" dirty="0" smtClean="0"/>
              <a:t> is applied </a:t>
            </a:r>
            <a:r>
              <a:rPr lang="en-US" dirty="0" smtClean="0">
                <a:solidFill>
                  <a:srgbClr val="FFFF00"/>
                </a:solidFill>
              </a:rPr>
              <a:t>to piston A</a:t>
            </a:r>
            <a:r>
              <a:rPr lang="en-US" dirty="0" smtClean="0"/>
              <a:t>, it will be transmitted through the system </a:t>
            </a:r>
            <a:r>
              <a:rPr lang="en-US" dirty="0" smtClean="0">
                <a:solidFill>
                  <a:srgbClr val="FFFF00"/>
                </a:solidFill>
              </a:rPr>
              <a:t>to piston B.</a:t>
            </a:r>
          </a:p>
          <a:p>
            <a:r>
              <a:rPr lang="en-US" dirty="0" smtClean="0"/>
              <a:t>According to </a:t>
            </a:r>
            <a:r>
              <a:rPr lang="en-US" dirty="0" smtClean="0">
                <a:solidFill>
                  <a:srgbClr val="00B0F0"/>
                </a:solidFill>
              </a:rPr>
              <a:t>Pascal’s law</a:t>
            </a:r>
            <a:r>
              <a:rPr lang="en-US" dirty="0" smtClean="0"/>
              <a:t>, </a:t>
            </a:r>
            <a:r>
              <a:rPr lang="en-US" dirty="0" smtClean="0">
                <a:solidFill>
                  <a:srgbClr val="FFFF00"/>
                </a:solidFill>
              </a:rPr>
              <a:t>the pressure at piston A (P1)</a:t>
            </a:r>
            <a:r>
              <a:rPr lang="en-US" dirty="0" smtClean="0"/>
              <a:t> equals </a:t>
            </a:r>
            <a:r>
              <a:rPr lang="en-US" dirty="0" smtClean="0">
                <a:solidFill>
                  <a:srgbClr val="FFFF00"/>
                </a:solidFill>
              </a:rPr>
              <a:t>the pressure at piston B (P2)</a:t>
            </a:r>
            <a:endParaRPr lang="en-US" dirty="0">
              <a:solidFill>
                <a:srgbClr val="FFFF00"/>
              </a:solidFill>
            </a:endParaRPr>
          </a:p>
        </p:txBody>
      </p:sp>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5" name="Object 1"/>
          <p:cNvGraphicFramePr>
            <a:graphicFrameLocks noChangeAspect="1"/>
          </p:cNvGraphicFramePr>
          <p:nvPr/>
        </p:nvGraphicFramePr>
        <p:xfrm>
          <a:off x="2133600" y="3810000"/>
          <a:ext cx="6248400" cy="2444750"/>
        </p:xfrm>
        <a:graphic>
          <a:graphicData uri="http://schemas.openxmlformats.org/presentationml/2006/ole">
            <mc:AlternateContent xmlns:mc="http://schemas.openxmlformats.org/markup-compatibility/2006">
              <mc:Choice xmlns:v="urn:schemas-microsoft-com:vml" Requires="v">
                <p:oleObj spid="_x0000_s77828" name="Picture" r:id="rId3" imgW="3546611" imgH="1665304" progId="Word.Picture.8">
                  <p:embed/>
                </p:oleObj>
              </mc:Choice>
              <mc:Fallback>
                <p:oleObj name="Picture" r:id="rId3" imgW="3546611" imgH="1665304"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t="7138" r="3352" b="3844"/>
                      <a:stretch>
                        <a:fillRect/>
                      </a:stretch>
                    </p:blipFill>
                    <p:spPr bwMode="auto">
                      <a:xfrm>
                        <a:off x="2133600" y="3810000"/>
                        <a:ext cx="6248400" cy="2444750"/>
                      </a:xfrm>
                      <a:prstGeom prst="rect">
                        <a:avLst/>
                      </a:prstGeom>
                      <a:solidFill>
                        <a:schemeClr val="tx1"/>
                      </a:solidFill>
                    </p:spPr>
                  </p:pic>
                </p:oleObj>
              </mc:Fallback>
            </mc:AlternateContent>
          </a:graphicData>
        </a:graphic>
      </p:graphicFrame>
      <p:sp>
        <p:nvSpPr>
          <p:cNvPr id="6" name="Rectangle 5"/>
          <p:cNvSpPr/>
          <p:nvPr/>
        </p:nvSpPr>
        <p:spPr>
          <a:xfrm>
            <a:off x="2971800" y="6324600"/>
            <a:ext cx="3733800" cy="400110"/>
          </a:xfrm>
          <a:prstGeom prst="rect">
            <a:avLst/>
          </a:prstGeom>
        </p:spPr>
        <p:txBody>
          <a:bodyPr wrap="square">
            <a:spAutoFit/>
          </a:bodyPr>
          <a:lstStyle/>
          <a:p>
            <a:r>
              <a:rPr lang="en-US" sz="2000" b="1" dirty="0" smtClean="0"/>
              <a:t>Fig.1.10: (b)Power transmission</a:t>
            </a:r>
            <a:endParaRPr lang="en-US" sz="2000" b="1" dirty="0"/>
          </a:p>
        </p:txBody>
      </p:sp>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7827" name="Object 3"/>
          <p:cNvGraphicFramePr>
            <a:graphicFrameLocks noChangeAspect="1"/>
          </p:cNvGraphicFramePr>
          <p:nvPr/>
        </p:nvGraphicFramePr>
        <p:xfrm>
          <a:off x="457200" y="5943600"/>
          <a:ext cx="1461052" cy="685800"/>
        </p:xfrm>
        <a:graphic>
          <a:graphicData uri="http://schemas.openxmlformats.org/presentationml/2006/ole">
            <mc:AlternateContent xmlns:mc="http://schemas.openxmlformats.org/markup-compatibility/2006">
              <mc:Choice xmlns:v="urn:schemas-microsoft-com:vml" Requires="v">
                <p:oleObj spid="_x0000_s77829" name="Equation" r:id="rId5" imgW="469696" imgH="215806" progId="Equation.3">
                  <p:embed/>
                </p:oleObj>
              </mc:Choice>
              <mc:Fallback>
                <p:oleObj name="Equation" r:id="rId5" imgW="469696" imgH="21580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943600"/>
                        <a:ext cx="1461052" cy="685800"/>
                      </a:xfrm>
                      <a:prstGeom prst="rect">
                        <a:avLst/>
                      </a:prstGeom>
                      <a:solidFill>
                        <a:schemeClr val="tx1"/>
                      </a:solidFill>
                    </p:spPr>
                  </p:pic>
                </p:oleObj>
              </mc:Fallback>
            </mc:AlternateContent>
          </a:graphicData>
        </a:graphic>
      </p:graphicFrame>
      <p:sp>
        <p:nvSpPr>
          <p:cNvPr id="77829" name="Rectangle 5"/>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827"/>
                                        </p:tgtEl>
                                        <p:attrNameLst>
                                          <p:attrName>style.visibility</p:attrName>
                                        </p:attrNameLst>
                                      </p:cBhvr>
                                      <p:to>
                                        <p:strVal val="visible"/>
                                      </p:to>
                                    </p:set>
                                    <p:animEffect transition="in" filter="checkerboard(across)">
                                      <p:cBhvr>
                                        <p:cTn id="1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14400"/>
          </a:xfrm>
        </p:spPr>
        <p:txBody>
          <a:bodyPr/>
          <a:lstStyle/>
          <a:p>
            <a:r>
              <a:rPr lang="en-US" b="1" dirty="0" smtClean="0"/>
              <a:t>4.2	Pascal’s Law</a:t>
            </a:r>
            <a:endParaRPr lang="en-US" dirty="0"/>
          </a:p>
        </p:txBody>
      </p:sp>
      <p:sp>
        <p:nvSpPr>
          <p:cNvPr id="788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61" name="Object 13"/>
          <p:cNvGraphicFramePr>
            <a:graphicFrameLocks noChangeAspect="1"/>
          </p:cNvGraphicFramePr>
          <p:nvPr/>
        </p:nvGraphicFramePr>
        <p:xfrm>
          <a:off x="3276600" y="914400"/>
          <a:ext cx="1371600" cy="643812"/>
        </p:xfrm>
        <a:graphic>
          <a:graphicData uri="http://schemas.openxmlformats.org/presentationml/2006/ole">
            <mc:AlternateContent xmlns:mc="http://schemas.openxmlformats.org/markup-compatibility/2006">
              <mc:Choice xmlns:v="urn:schemas-microsoft-com:vml" Requires="v">
                <p:oleObj spid="_x0000_s78877" name="Equation" r:id="rId3" imgW="469696" imgH="215806" progId="Equation.3">
                  <p:embed/>
                </p:oleObj>
              </mc:Choice>
              <mc:Fallback>
                <p:oleObj name="Equation" r:id="rId3" imgW="469696" imgH="215806"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14400"/>
                        <a:ext cx="1371600" cy="643812"/>
                      </a:xfrm>
                      <a:prstGeom prst="rect">
                        <a:avLst/>
                      </a:prstGeom>
                      <a:solidFill>
                        <a:schemeClr val="tx1"/>
                      </a:solidFill>
                    </p:spPr>
                  </p:pic>
                </p:oleObj>
              </mc:Fallback>
            </mc:AlternateContent>
          </a:graphicData>
        </a:graphic>
      </p:graphicFrame>
      <p:sp>
        <p:nvSpPr>
          <p:cNvPr id="78863" name="Rectangle 15"/>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64" name="Rectangle 16"/>
          <p:cNvSpPr>
            <a:spLocks noChangeArrowheads="1"/>
          </p:cNvSpPr>
          <p:nvPr/>
        </p:nvSpPr>
        <p:spPr bwMode="auto">
          <a:xfrm>
            <a:off x="457200" y="1524000"/>
            <a:ext cx="8382000" cy="70788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bmk="_Toc284484442">
                <a:ln>
                  <a:noFill/>
                </a:ln>
                <a:effectLst/>
                <a:latin typeface="Verdana" pitchFamily="34" charset="0"/>
                <a:ea typeface="Times New Roman" pitchFamily="18" charset="0"/>
                <a:cs typeface="Arial" pitchFamily="34" charset="0"/>
              </a:rPr>
              <a:t>Fluid pressure is measured in terms of the force exerted per unit area.</a:t>
            </a:r>
            <a:endParaRPr kumimoji="0" lang="en-US" sz="3200" b="0" i="0" u="none" strike="noStrike" cap="none" normalizeH="0" dirty="0" smtClean="0">
              <a:ln>
                <a:noFill/>
              </a:ln>
              <a:effectLst/>
              <a:latin typeface="Arial" pitchFamily="34" charset="0"/>
              <a:cs typeface="Arial" pitchFamily="34" charset="0"/>
            </a:endParaRPr>
          </a:p>
        </p:txBody>
      </p:sp>
      <p:sp>
        <p:nvSpPr>
          <p:cNvPr id="7886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65" name="Object 17"/>
          <p:cNvGraphicFramePr>
            <a:graphicFrameLocks noChangeAspect="1"/>
          </p:cNvGraphicFramePr>
          <p:nvPr/>
        </p:nvGraphicFramePr>
        <p:xfrm>
          <a:off x="1066800" y="2514600"/>
          <a:ext cx="1066800" cy="771525"/>
        </p:xfrm>
        <a:graphic>
          <a:graphicData uri="http://schemas.openxmlformats.org/presentationml/2006/ole">
            <mc:AlternateContent xmlns:mc="http://schemas.openxmlformats.org/markup-compatibility/2006">
              <mc:Choice xmlns:v="urn:schemas-microsoft-com:vml" Requires="v">
                <p:oleObj spid="_x0000_s78878" name="Equation" r:id="rId5" imgW="457002" imgH="393529" progId="Equation.3">
                  <p:embed/>
                </p:oleObj>
              </mc:Choice>
              <mc:Fallback>
                <p:oleObj name="Equation" r:id="rId5" imgW="457002" imgH="393529"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514600"/>
                        <a:ext cx="1066800" cy="771525"/>
                      </a:xfrm>
                      <a:prstGeom prst="rect">
                        <a:avLst/>
                      </a:prstGeom>
                      <a:solidFill>
                        <a:schemeClr val="tx1"/>
                      </a:solidFill>
                    </p:spPr>
                  </p:pic>
                </p:oleObj>
              </mc:Fallback>
            </mc:AlternateContent>
          </a:graphicData>
        </a:graphic>
      </p:graphicFrame>
      <p:sp>
        <p:nvSpPr>
          <p:cNvPr id="788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67" name="Object 19"/>
          <p:cNvGraphicFramePr>
            <a:graphicFrameLocks noChangeAspect="1"/>
          </p:cNvGraphicFramePr>
          <p:nvPr/>
        </p:nvGraphicFramePr>
        <p:xfrm>
          <a:off x="2438400" y="2971800"/>
          <a:ext cx="990600" cy="846513"/>
        </p:xfrm>
        <a:graphic>
          <a:graphicData uri="http://schemas.openxmlformats.org/presentationml/2006/ole">
            <mc:AlternateContent xmlns:mc="http://schemas.openxmlformats.org/markup-compatibility/2006">
              <mc:Choice xmlns:v="urn:schemas-microsoft-com:vml" Requires="v">
                <p:oleObj spid="_x0000_s78879" name="Equation" r:id="rId7" imgW="520474" imgH="444307" progId="Equation.3">
                  <p:embed/>
                </p:oleObj>
              </mc:Choice>
              <mc:Fallback>
                <p:oleObj name="Equation" r:id="rId7" imgW="520474" imgH="444307"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971800"/>
                        <a:ext cx="990600" cy="846513"/>
                      </a:xfrm>
                      <a:prstGeom prst="rect">
                        <a:avLst/>
                      </a:prstGeom>
                      <a:solidFill>
                        <a:schemeClr val="tx1"/>
                      </a:solidFill>
                    </p:spPr>
                  </p:pic>
                </p:oleObj>
              </mc:Fallback>
            </mc:AlternateContent>
          </a:graphicData>
        </a:graphic>
      </p:graphicFrame>
      <p:sp>
        <p:nvSpPr>
          <p:cNvPr id="78870"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69" name="Object 21"/>
          <p:cNvGraphicFramePr>
            <a:graphicFrameLocks noChangeAspect="1"/>
          </p:cNvGraphicFramePr>
          <p:nvPr/>
        </p:nvGraphicFramePr>
        <p:xfrm>
          <a:off x="3644022" y="3733800"/>
          <a:ext cx="956553" cy="762000"/>
        </p:xfrm>
        <a:graphic>
          <a:graphicData uri="http://schemas.openxmlformats.org/presentationml/2006/ole">
            <mc:AlternateContent xmlns:mc="http://schemas.openxmlformats.org/markup-compatibility/2006">
              <mc:Choice xmlns:v="urn:schemas-microsoft-com:vml" Requires="v">
                <p:oleObj spid="_x0000_s78880" name="Equation" r:id="rId9" imgW="558558" imgH="444307" progId="Equation.3">
                  <p:embed/>
                </p:oleObj>
              </mc:Choice>
              <mc:Fallback>
                <p:oleObj name="Equation" r:id="rId9" imgW="558558" imgH="444307" progId="Equation.3">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022" y="3733800"/>
                        <a:ext cx="956553" cy="762000"/>
                      </a:xfrm>
                      <a:prstGeom prst="rect">
                        <a:avLst/>
                      </a:prstGeom>
                      <a:solidFill>
                        <a:schemeClr val="tx1"/>
                      </a:solidFill>
                    </p:spPr>
                  </p:pic>
                </p:oleObj>
              </mc:Fallback>
            </mc:AlternateContent>
          </a:graphicData>
        </a:graphic>
      </p:graphicFrame>
      <p:sp>
        <p:nvSpPr>
          <p:cNvPr id="7887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71" name="Object 23"/>
          <p:cNvGraphicFramePr>
            <a:graphicFrameLocks noChangeAspect="1"/>
          </p:cNvGraphicFramePr>
          <p:nvPr/>
        </p:nvGraphicFramePr>
        <p:xfrm>
          <a:off x="4932734" y="4419600"/>
          <a:ext cx="972766" cy="762000"/>
        </p:xfrm>
        <a:graphic>
          <a:graphicData uri="http://schemas.openxmlformats.org/presentationml/2006/ole">
            <mc:AlternateContent xmlns:mc="http://schemas.openxmlformats.org/markup-compatibility/2006">
              <mc:Choice xmlns:v="urn:schemas-microsoft-com:vml" Requires="v">
                <p:oleObj spid="_x0000_s78881" name="Equation" r:id="rId11" imgW="571252" imgH="444307" progId="Equation.3">
                  <p:embed/>
                </p:oleObj>
              </mc:Choice>
              <mc:Fallback>
                <p:oleObj name="Equation" r:id="rId11" imgW="571252" imgH="444307" progId="Equation.3">
                  <p:embed/>
                  <p:pic>
                    <p:nvPicPr>
                      <p:cNvPr id="0"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734" y="4419600"/>
                        <a:ext cx="972766" cy="762000"/>
                      </a:xfrm>
                      <a:prstGeom prst="rect">
                        <a:avLst/>
                      </a:prstGeom>
                      <a:solidFill>
                        <a:schemeClr val="tx1"/>
                      </a:solidFill>
                    </p:spPr>
                  </p:pic>
                </p:oleObj>
              </mc:Fallback>
            </mc:AlternateContent>
          </a:graphicData>
        </a:graphic>
      </p:graphicFrame>
      <p:sp>
        <p:nvSpPr>
          <p:cNvPr id="78873" name="Rectangle 25"/>
          <p:cNvSpPr>
            <a:spLocks noChangeArrowheads="1"/>
          </p:cNvSpPr>
          <p:nvPr/>
        </p:nvSpPr>
        <p:spPr bwMode="auto">
          <a:xfrm>
            <a:off x="685800" y="5242411"/>
            <a:ext cx="8523295" cy="400110"/>
          </a:xfrm>
          <a:prstGeom prst="rect">
            <a:avLst/>
          </a:prstGeom>
          <a:solidFill>
            <a:schemeClr val="bg1"/>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effectLst/>
                <a:latin typeface="Verdana" pitchFamily="34" charset="0"/>
                <a:ea typeface="Times New Roman" pitchFamily="18" charset="0"/>
                <a:cs typeface="Arial" pitchFamily="34" charset="0"/>
              </a:rPr>
              <a:t>The values F1, A2 can be calculated using the following formula:</a:t>
            </a:r>
            <a:endParaRPr kumimoji="0" lang="en-US" sz="3200" b="0" i="0" u="none" strike="noStrike" cap="none" normalizeH="0" dirty="0" smtClean="0">
              <a:ln>
                <a:noFill/>
              </a:ln>
              <a:effectLst/>
              <a:latin typeface="Arial" pitchFamily="34" charset="0"/>
              <a:cs typeface="Arial" pitchFamily="34" charset="0"/>
            </a:endParaRPr>
          </a:p>
        </p:txBody>
      </p:sp>
      <p:sp>
        <p:nvSpPr>
          <p:cNvPr id="7887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74" name="Object 26"/>
          <p:cNvGraphicFramePr>
            <a:graphicFrameLocks noChangeAspect="1"/>
          </p:cNvGraphicFramePr>
          <p:nvPr/>
        </p:nvGraphicFramePr>
        <p:xfrm>
          <a:off x="1185863" y="5872163"/>
          <a:ext cx="1285875" cy="736600"/>
        </p:xfrm>
        <a:graphic>
          <a:graphicData uri="http://schemas.openxmlformats.org/presentationml/2006/ole">
            <mc:AlternateContent xmlns:mc="http://schemas.openxmlformats.org/markup-compatibility/2006">
              <mc:Choice xmlns:v="urn:schemas-microsoft-com:vml" Requires="v">
                <p:oleObj spid="_x0000_s78882" name="Equation" r:id="rId13" imgW="761760" imgH="431640" progId="Equation.3">
                  <p:embed/>
                </p:oleObj>
              </mc:Choice>
              <mc:Fallback>
                <p:oleObj name="Equation" r:id="rId13" imgW="761760" imgH="431640" progId="Equation.3">
                  <p:embed/>
                  <p:pic>
                    <p:nvPicPr>
                      <p:cNvPr id="0"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5863" y="5872163"/>
                        <a:ext cx="1285875" cy="736600"/>
                      </a:xfrm>
                      <a:prstGeom prst="rect">
                        <a:avLst/>
                      </a:prstGeom>
                      <a:solidFill>
                        <a:srgbClr val="FFFF00"/>
                      </a:solidFill>
                    </p:spPr>
                  </p:pic>
                </p:oleObj>
              </mc:Fallback>
            </mc:AlternateContent>
          </a:graphicData>
        </a:graphic>
      </p:graphicFrame>
      <p:sp>
        <p:nvSpPr>
          <p:cNvPr id="31" name="Rectangle 30"/>
          <p:cNvSpPr/>
          <p:nvPr/>
        </p:nvSpPr>
        <p:spPr>
          <a:xfrm>
            <a:off x="3581400" y="6019800"/>
            <a:ext cx="981359" cy="523220"/>
          </a:xfrm>
          <a:prstGeom prst="rect">
            <a:avLst/>
          </a:prstGeom>
        </p:spPr>
        <p:txBody>
          <a:bodyPr wrap="none">
            <a:spAutoFit/>
          </a:bodyPr>
          <a:lstStyle/>
          <a:p>
            <a:r>
              <a:rPr lang="en-US" sz="2800" dirty="0" smtClean="0"/>
              <a:t>, and </a:t>
            </a:r>
            <a:endParaRPr lang="en-US" sz="2800" dirty="0"/>
          </a:p>
        </p:txBody>
      </p:sp>
      <p:sp>
        <p:nvSpPr>
          <p:cNvPr id="7887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8876" name="Object 28"/>
          <p:cNvGraphicFramePr>
            <a:graphicFrameLocks noChangeAspect="1"/>
          </p:cNvGraphicFramePr>
          <p:nvPr/>
        </p:nvGraphicFramePr>
        <p:xfrm>
          <a:off x="5638800" y="5867400"/>
          <a:ext cx="1493308" cy="809625"/>
        </p:xfrm>
        <a:graphic>
          <a:graphicData uri="http://schemas.openxmlformats.org/presentationml/2006/ole">
            <mc:AlternateContent xmlns:mc="http://schemas.openxmlformats.org/markup-compatibility/2006">
              <mc:Choice xmlns:v="urn:schemas-microsoft-com:vml" Requires="v">
                <p:oleObj spid="_x0000_s78883" name="Equation" r:id="rId15" imgW="787400" imgH="431800" progId="Equation.3">
                  <p:embed/>
                </p:oleObj>
              </mc:Choice>
              <mc:Fallback>
                <p:oleObj name="Equation" r:id="rId15" imgW="787400" imgH="431800" progId="Equation.3">
                  <p:embed/>
                  <p:pic>
                    <p:nvPicPr>
                      <p:cNvPr id="0"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5867400"/>
                        <a:ext cx="1493308" cy="809625"/>
                      </a:xfrm>
                      <a:prstGeom prst="rect">
                        <a:avLst/>
                      </a:prstGeom>
                      <a:solidFill>
                        <a:srgbClr val="FFFF00"/>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8864">
                                            <p:txEl>
                                              <p:pRg st="0" end="0"/>
                                            </p:txEl>
                                          </p:spTgt>
                                        </p:tgtEl>
                                        <p:attrNameLst>
                                          <p:attrName>style.visibility</p:attrName>
                                        </p:attrNameLst>
                                      </p:cBhvr>
                                      <p:to>
                                        <p:strVal val="visible"/>
                                      </p:to>
                                    </p:set>
                                    <p:anim calcmode="discrete" valueType="clr">
                                      <p:cBhvr override="childStyle">
                                        <p:cTn id="7" dur="80"/>
                                        <p:tgtEl>
                                          <p:spTgt spid="788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6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886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78865"/>
                                        </p:tgtEl>
                                        <p:attrNameLst>
                                          <p:attrName>style.visibility</p:attrName>
                                        </p:attrNameLst>
                                      </p:cBhvr>
                                      <p:to>
                                        <p:strVal val="visible"/>
                                      </p:to>
                                    </p:set>
                                    <p:anim calcmode="lin" valueType="num">
                                      <p:cBhvr>
                                        <p:cTn id="14" dur="500" fill="hold"/>
                                        <p:tgtEl>
                                          <p:spTgt spid="78865"/>
                                        </p:tgtEl>
                                        <p:attrNameLst>
                                          <p:attrName>ppt_w</p:attrName>
                                        </p:attrNameLst>
                                      </p:cBhvr>
                                      <p:tavLst>
                                        <p:tav tm="0">
                                          <p:val>
                                            <p:fltVal val="0"/>
                                          </p:val>
                                        </p:tav>
                                        <p:tav tm="100000">
                                          <p:val>
                                            <p:strVal val="#ppt_w"/>
                                          </p:val>
                                        </p:tav>
                                      </p:tavLst>
                                    </p:anim>
                                    <p:anim calcmode="lin" valueType="num">
                                      <p:cBhvr>
                                        <p:cTn id="15" dur="500" fill="hold"/>
                                        <p:tgtEl>
                                          <p:spTgt spid="7886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78867"/>
                                        </p:tgtEl>
                                        <p:attrNameLst>
                                          <p:attrName>style.visibility</p:attrName>
                                        </p:attrNameLst>
                                      </p:cBhvr>
                                      <p:to>
                                        <p:strVal val="visible"/>
                                      </p:to>
                                    </p:set>
                                    <p:anim calcmode="lin" valueType="num">
                                      <p:cBhvr>
                                        <p:cTn id="20" dur="500" fill="hold"/>
                                        <p:tgtEl>
                                          <p:spTgt spid="78867"/>
                                        </p:tgtEl>
                                        <p:attrNameLst>
                                          <p:attrName>ppt_w</p:attrName>
                                        </p:attrNameLst>
                                      </p:cBhvr>
                                      <p:tavLst>
                                        <p:tav tm="0">
                                          <p:val>
                                            <p:fltVal val="0"/>
                                          </p:val>
                                        </p:tav>
                                        <p:tav tm="100000">
                                          <p:val>
                                            <p:strVal val="#ppt_w"/>
                                          </p:val>
                                        </p:tav>
                                      </p:tavLst>
                                    </p:anim>
                                    <p:anim calcmode="lin" valueType="num">
                                      <p:cBhvr>
                                        <p:cTn id="21" dur="500" fill="hold"/>
                                        <p:tgtEl>
                                          <p:spTgt spid="7886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78869"/>
                                        </p:tgtEl>
                                        <p:attrNameLst>
                                          <p:attrName>style.visibility</p:attrName>
                                        </p:attrNameLst>
                                      </p:cBhvr>
                                      <p:to>
                                        <p:strVal val="visible"/>
                                      </p:to>
                                    </p:set>
                                    <p:anim calcmode="lin" valueType="num">
                                      <p:cBhvr>
                                        <p:cTn id="26" dur="500" fill="hold"/>
                                        <p:tgtEl>
                                          <p:spTgt spid="78869"/>
                                        </p:tgtEl>
                                        <p:attrNameLst>
                                          <p:attrName>ppt_w</p:attrName>
                                        </p:attrNameLst>
                                      </p:cBhvr>
                                      <p:tavLst>
                                        <p:tav tm="0">
                                          <p:val>
                                            <p:fltVal val="0"/>
                                          </p:val>
                                        </p:tav>
                                        <p:tav tm="100000">
                                          <p:val>
                                            <p:strVal val="#ppt_w"/>
                                          </p:val>
                                        </p:tav>
                                      </p:tavLst>
                                    </p:anim>
                                    <p:anim calcmode="lin" valueType="num">
                                      <p:cBhvr>
                                        <p:cTn id="27" dur="500" fill="hold"/>
                                        <p:tgtEl>
                                          <p:spTgt spid="7886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78871"/>
                                        </p:tgtEl>
                                        <p:attrNameLst>
                                          <p:attrName>style.visibility</p:attrName>
                                        </p:attrNameLst>
                                      </p:cBhvr>
                                      <p:to>
                                        <p:strVal val="visible"/>
                                      </p:to>
                                    </p:set>
                                    <p:anim calcmode="lin" valueType="num">
                                      <p:cBhvr>
                                        <p:cTn id="32" dur="500" fill="hold"/>
                                        <p:tgtEl>
                                          <p:spTgt spid="78871"/>
                                        </p:tgtEl>
                                        <p:attrNameLst>
                                          <p:attrName>ppt_w</p:attrName>
                                        </p:attrNameLst>
                                      </p:cBhvr>
                                      <p:tavLst>
                                        <p:tav tm="0">
                                          <p:val>
                                            <p:fltVal val="0"/>
                                          </p:val>
                                        </p:tav>
                                        <p:tav tm="100000">
                                          <p:val>
                                            <p:strVal val="#ppt_w"/>
                                          </p:val>
                                        </p:tav>
                                      </p:tavLst>
                                    </p:anim>
                                    <p:anim calcmode="lin" valueType="num">
                                      <p:cBhvr>
                                        <p:cTn id="33" dur="500" fill="hold"/>
                                        <p:tgtEl>
                                          <p:spTgt spid="78871"/>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78873">
                                            <p:txEl>
                                              <p:pRg st="0" end="0"/>
                                            </p:txEl>
                                          </p:spTgt>
                                        </p:tgtEl>
                                        <p:attrNameLst>
                                          <p:attrName>style.visibility</p:attrName>
                                        </p:attrNameLst>
                                      </p:cBhvr>
                                      <p:to>
                                        <p:strVal val="visible"/>
                                      </p:to>
                                    </p:set>
                                    <p:anim calcmode="discrete" valueType="clr">
                                      <p:cBhvr override="childStyle">
                                        <p:cTn id="38" dur="80"/>
                                        <p:tgtEl>
                                          <p:spTgt spid="788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8873">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78873">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78874"/>
                                        </p:tgtEl>
                                        <p:attrNameLst>
                                          <p:attrName>style.visibility</p:attrName>
                                        </p:attrNameLst>
                                      </p:cBhvr>
                                      <p:to>
                                        <p:strVal val="visible"/>
                                      </p:to>
                                    </p:set>
                                    <p:animEffect transition="in" filter="fade">
                                      <p:cBhvr>
                                        <p:cTn id="45" dur="770" decel="100000"/>
                                        <p:tgtEl>
                                          <p:spTgt spid="78874"/>
                                        </p:tgtEl>
                                      </p:cBhvr>
                                    </p:animEffect>
                                    <p:animScale>
                                      <p:cBhvr>
                                        <p:cTn id="46" dur="770" decel="100000"/>
                                        <p:tgtEl>
                                          <p:spTgt spid="78874"/>
                                        </p:tgtEl>
                                      </p:cBhvr>
                                      <p:from x="10000" y="10000"/>
                                      <p:to x="200000" y="450000"/>
                                    </p:animScale>
                                    <p:animScale>
                                      <p:cBhvr>
                                        <p:cTn id="47" dur="1230" accel="100000" fill="hold">
                                          <p:stCondLst>
                                            <p:cond delay="770"/>
                                          </p:stCondLst>
                                        </p:cTn>
                                        <p:tgtEl>
                                          <p:spTgt spid="78874"/>
                                        </p:tgtEl>
                                      </p:cBhvr>
                                      <p:from x="200000" y="450000"/>
                                      <p:to x="100000" y="100000"/>
                                    </p:animScale>
                                    <p:set>
                                      <p:cBhvr>
                                        <p:cTn id="48" dur="770" fill="hold"/>
                                        <p:tgtEl>
                                          <p:spTgt spid="78874"/>
                                        </p:tgtEl>
                                        <p:attrNameLst>
                                          <p:attrName>ppt_x</p:attrName>
                                        </p:attrNameLst>
                                      </p:cBhvr>
                                      <p:to>
                                        <p:strVal val="(0.5)"/>
                                      </p:to>
                                    </p:set>
                                    <p:anim from="(0.5)" to="(#ppt_x)" calcmode="lin" valueType="num">
                                      <p:cBhvr>
                                        <p:cTn id="49" dur="1230" accel="100000" fill="hold">
                                          <p:stCondLst>
                                            <p:cond delay="770"/>
                                          </p:stCondLst>
                                        </p:cTn>
                                        <p:tgtEl>
                                          <p:spTgt spid="78874"/>
                                        </p:tgtEl>
                                        <p:attrNameLst>
                                          <p:attrName>ppt_x</p:attrName>
                                        </p:attrNameLst>
                                      </p:cBhvr>
                                    </p:anim>
                                    <p:set>
                                      <p:cBhvr>
                                        <p:cTn id="50" dur="770" fill="hold"/>
                                        <p:tgtEl>
                                          <p:spTgt spid="78874"/>
                                        </p:tgtEl>
                                        <p:attrNameLst>
                                          <p:attrName>ppt_y</p:attrName>
                                        </p:attrNameLst>
                                      </p:cBhvr>
                                      <p:to>
                                        <p:strVal val="(#ppt_y+0.4)"/>
                                      </p:to>
                                    </p:set>
                                    <p:anim from="(#ppt_y+0.4)" to="(#ppt_y)" calcmode="lin" valueType="num">
                                      <p:cBhvr>
                                        <p:cTn id="51" dur="1230" accel="100000" fill="hold">
                                          <p:stCondLst>
                                            <p:cond delay="770"/>
                                          </p:stCondLst>
                                        </p:cTn>
                                        <p:tgtEl>
                                          <p:spTgt spid="78874"/>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heckerboard(across)">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78876"/>
                                        </p:tgtEl>
                                        <p:attrNameLst>
                                          <p:attrName>style.visibility</p:attrName>
                                        </p:attrNameLst>
                                      </p:cBhvr>
                                      <p:to>
                                        <p:strVal val="visible"/>
                                      </p:to>
                                    </p:set>
                                    <p:animEffect transition="in" filter="fade">
                                      <p:cBhvr>
                                        <p:cTn id="61" dur="770" decel="100000"/>
                                        <p:tgtEl>
                                          <p:spTgt spid="78876"/>
                                        </p:tgtEl>
                                      </p:cBhvr>
                                    </p:animEffect>
                                    <p:animScale>
                                      <p:cBhvr>
                                        <p:cTn id="62" dur="770" decel="100000"/>
                                        <p:tgtEl>
                                          <p:spTgt spid="78876"/>
                                        </p:tgtEl>
                                      </p:cBhvr>
                                      <p:from x="10000" y="10000"/>
                                      <p:to x="200000" y="450000"/>
                                    </p:animScale>
                                    <p:animScale>
                                      <p:cBhvr>
                                        <p:cTn id="63" dur="1230" accel="100000" fill="hold">
                                          <p:stCondLst>
                                            <p:cond delay="770"/>
                                          </p:stCondLst>
                                        </p:cTn>
                                        <p:tgtEl>
                                          <p:spTgt spid="78876"/>
                                        </p:tgtEl>
                                      </p:cBhvr>
                                      <p:from x="200000" y="450000"/>
                                      <p:to x="100000" y="100000"/>
                                    </p:animScale>
                                    <p:set>
                                      <p:cBhvr>
                                        <p:cTn id="64" dur="770" fill="hold"/>
                                        <p:tgtEl>
                                          <p:spTgt spid="78876"/>
                                        </p:tgtEl>
                                        <p:attrNameLst>
                                          <p:attrName>ppt_x</p:attrName>
                                        </p:attrNameLst>
                                      </p:cBhvr>
                                      <p:to>
                                        <p:strVal val="(0.5)"/>
                                      </p:to>
                                    </p:set>
                                    <p:anim from="(0.5)" to="(#ppt_x)" calcmode="lin" valueType="num">
                                      <p:cBhvr>
                                        <p:cTn id="65" dur="1230" accel="100000" fill="hold">
                                          <p:stCondLst>
                                            <p:cond delay="770"/>
                                          </p:stCondLst>
                                        </p:cTn>
                                        <p:tgtEl>
                                          <p:spTgt spid="78876"/>
                                        </p:tgtEl>
                                        <p:attrNameLst>
                                          <p:attrName>ppt_x</p:attrName>
                                        </p:attrNameLst>
                                      </p:cBhvr>
                                    </p:anim>
                                    <p:set>
                                      <p:cBhvr>
                                        <p:cTn id="66" dur="770" fill="hold"/>
                                        <p:tgtEl>
                                          <p:spTgt spid="78876"/>
                                        </p:tgtEl>
                                        <p:attrNameLst>
                                          <p:attrName>ppt_y</p:attrName>
                                        </p:attrNameLst>
                                      </p:cBhvr>
                                      <p:to>
                                        <p:strVal val="(#ppt_y+0.4)"/>
                                      </p:to>
                                    </p:set>
                                    <p:anim from="(#ppt_y+0.4)" to="(#ppt_y)" calcmode="lin" valueType="num">
                                      <p:cBhvr>
                                        <p:cTn id="67" dur="1230" accel="100000" fill="hold">
                                          <p:stCondLst>
                                            <p:cond delay="770"/>
                                          </p:stCondLst>
                                        </p:cTn>
                                        <p:tgtEl>
                                          <p:spTgt spid="788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09600"/>
          </a:xfrm>
        </p:spPr>
        <p:txBody>
          <a:bodyPr/>
          <a:lstStyle/>
          <a:p>
            <a:r>
              <a:rPr lang="en-US" b="1" dirty="0" smtClean="0"/>
              <a:t>4.2	Pascal’s Law</a:t>
            </a:r>
            <a:endParaRPr lang="en-US" dirty="0"/>
          </a:p>
        </p:txBody>
      </p:sp>
      <p:sp>
        <p:nvSpPr>
          <p:cNvPr id="3" name="Content Placeholder 2"/>
          <p:cNvSpPr>
            <a:spLocks noGrp="1"/>
          </p:cNvSpPr>
          <p:nvPr>
            <p:ph idx="1"/>
          </p:nvPr>
        </p:nvSpPr>
        <p:spPr>
          <a:xfrm>
            <a:off x="457200" y="762000"/>
            <a:ext cx="4953000" cy="3550440"/>
          </a:xfrm>
        </p:spPr>
        <p:txBody>
          <a:bodyPr>
            <a:normAutofit fontScale="92500" lnSpcReduction="10000"/>
          </a:bodyPr>
          <a:lstStyle/>
          <a:p>
            <a:r>
              <a:rPr lang="en-US" b="1" dirty="0" smtClean="0"/>
              <a:t>Example 1-2.</a:t>
            </a:r>
            <a:endParaRPr lang="en-US" dirty="0" smtClean="0"/>
          </a:p>
          <a:p>
            <a:r>
              <a:rPr lang="en-US" dirty="0" smtClean="0"/>
              <a:t>In Fig.11, find the weight of the car in N, if the area of piston </a:t>
            </a:r>
            <a:r>
              <a:rPr lang="en-US" dirty="0" smtClean="0">
                <a:solidFill>
                  <a:srgbClr val="FFFF00"/>
                </a:solidFill>
              </a:rPr>
              <a:t>A is 0.0006m</a:t>
            </a:r>
            <a:r>
              <a:rPr lang="en-US" baseline="30000" dirty="0" smtClean="0">
                <a:solidFill>
                  <a:srgbClr val="FFFF00"/>
                </a:solidFill>
              </a:rPr>
              <a:t>2</a:t>
            </a:r>
            <a:r>
              <a:rPr lang="en-US" dirty="0" smtClean="0"/>
              <a:t>, the area of piston </a:t>
            </a:r>
            <a:r>
              <a:rPr lang="en-US" dirty="0" smtClean="0">
                <a:solidFill>
                  <a:srgbClr val="FFFF00"/>
                </a:solidFill>
              </a:rPr>
              <a:t>B is 0.0105 m</a:t>
            </a:r>
            <a:r>
              <a:rPr lang="en-US" baseline="30000" dirty="0" smtClean="0">
                <a:solidFill>
                  <a:srgbClr val="FFFF00"/>
                </a:solidFill>
              </a:rPr>
              <a:t>2</a:t>
            </a:r>
            <a:r>
              <a:rPr lang="en-US" dirty="0" smtClean="0"/>
              <a:t>, and the </a:t>
            </a:r>
            <a:r>
              <a:rPr lang="en-US" dirty="0" smtClean="0">
                <a:solidFill>
                  <a:srgbClr val="FFFF00"/>
                </a:solidFill>
              </a:rPr>
              <a:t>force </a:t>
            </a:r>
            <a:r>
              <a:rPr lang="en-US" dirty="0" smtClean="0"/>
              <a:t>applied on piston A is </a:t>
            </a:r>
            <a:r>
              <a:rPr lang="en-US" dirty="0" smtClean="0">
                <a:solidFill>
                  <a:srgbClr val="FFFF00"/>
                </a:solidFill>
              </a:rPr>
              <a:t>500 N</a:t>
            </a:r>
            <a:r>
              <a:rPr lang="en-US" dirty="0" smtClean="0"/>
              <a:t>.</a:t>
            </a:r>
          </a:p>
          <a:p>
            <a:r>
              <a:rPr lang="en-US" b="1" dirty="0" smtClean="0">
                <a:solidFill>
                  <a:srgbClr val="FFFF00"/>
                </a:solidFill>
              </a:rPr>
              <a:t>Solution:</a:t>
            </a:r>
            <a:endParaRPr lang="en-US" dirty="0" smtClean="0">
              <a:solidFill>
                <a:srgbClr val="FFFF00"/>
              </a:solidFill>
            </a:endParaRPr>
          </a:p>
          <a:p>
            <a:pPr>
              <a:buNone/>
            </a:pPr>
            <a:endParaRPr lang="en-US" dirty="0"/>
          </a:p>
        </p:txBody>
      </p:sp>
      <p:graphicFrame>
        <p:nvGraphicFramePr>
          <p:cNvPr id="79877" name="Object 5"/>
          <p:cNvGraphicFramePr>
            <a:graphicFrameLocks noChangeAspect="1"/>
          </p:cNvGraphicFramePr>
          <p:nvPr/>
        </p:nvGraphicFramePr>
        <p:xfrm>
          <a:off x="838200" y="4088364"/>
          <a:ext cx="1219200" cy="572278"/>
        </p:xfrm>
        <a:graphic>
          <a:graphicData uri="http://schemas.openxmlformats.org/presentationml/2006/ole">
            <mc:AlternateContent xmlns:mc="http://schemas.openxmlformats.org/markup-compatibility/2006">
              <mc:Choice xmlns:v="urn:schemas-microsoft-com:vml" Requires="v">
                <p:oleObj spid="_x0000_s79884" name="Equation" r:id="rId3" imgW="469696" imgH="215806" progId="Equation.3">
                  <p:embed/>
                </p:oleObj>
              </mc:Choice>
              <mc:Fallback>
                <p:oleObj name="Equation" r:id="rId3" imgW="469696" imgH="215806"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88364"/>
                        <a:ext cx="1219200" cy="572278"/>
                      </a:xfrm>
                      <a:prstGeom prst="rect">
                        <a:avLst/>
                      </a:prstGeom>
                      <a:solidFill>
                        <a:schemeClr val="tx1"/>
                      </a:solidFill>
                    </p:spPr>
                  </p:pic>
                </p:oleObj>
              </mc:Fallback>
            </mc:AlternateContent>
          </a:graphicData>
        </a:graphic>
      </p:graphicFrame>
      <p:graphicFrame>
        <p:nvGraphicFramePr>
          <p:cNvPr id="79876" name="Object 4"/>
          <p:cNvGraphicFramePr>
            <a:graphicFrameLocks noChangeAspect="1"/>
          </p:cNvGraphicFramePr>
          <p:nvPr/>
        </p:nvGraphicFramePr>
        <p:xfrm>
          <a:off x="737681" y="4876800"/>
          <a:ext cx="1167319" cy="914400"/>
        </p:xfrm>
        <a:graphic>
          <a:graphicData uri="http://schemas.openxmlformats.org/presentationml/2006/ole">
            <mc:AlternateContent xmlns:mc="http://schemas.openxmlformats.org/markup-compatibility/2006">
              <mc:Choice xmlns:v="urn:schemas-microsoft-com:vml" Requires="v">
                <p:oleObj spid="_x0000_s79885" name="Equation" r:id="rId5" imgW="571252" imgH="444307" progId="Equation.3">
                  <p:embed/>
                </p:oleObj>
              </mc:Choice>
              <mc:Fallback>
                <p:oleObj name="Equation" r:id="rId5" imgW="571252" imgH="444307"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681" y="4876800"/>
                        <a:ext cx="1167319" cy="914400"/>
                      </a:xfrm>
                      <a:prstGeom prst="rect">
                        <a:avLst/>
                      </a:prstGeom>
                      <a:solidFill>
                        <a:schemeClr val="tx1"/>
                      </a:solidFill>
                    </p:spPr>
                  </p:pic>
                </p:oleObj>
              </mc:Fallback>
            </mc:AlternateContent>
          </a:graphicData>
        </a:graphic>
      </p:graphicFrame>
      <p:graphicFrame>
        <p:nvGraphicFramePr>
          <p:cNvPr id="79875" name="Object 3"/>
          <p:cNvGraphicFramePr>
            <a:graphicFrameLocks noChangeAspect="1"/>
          </p:cNvGraphicFramePr>
          <p:nvPr/>
        </p:nvGraphicFramePr>
        <p:xfrm>
          <a:off x="2971800" y="4800600"/>
          <a:ext cx="1917970" cy="990600"/>
        </p:xfrm>
        <a:graphic>
          <a:graphicData uri="http://schemas.openxmlformats.org/presentationml/2006/ole">
            <mc:AlternateContent xmlns:mc="http://schemas.openxmlformats.org/markup-compatibility/2006">
              <mc:Choice xmlns:v="urn:schemas-microsoft-com:vml" Requires="v">
                <p:oleObj spid="_x0000_s79886" name="Equation" r:id="rId7" imgW="863225" imgH="444307" progId="Equation.3">
                  <p:embed/>
                </p:oleObj>
              </mc:Choice>
              <mc:Fallback>
                <p:oleObj name="Equation" r:id="rId7" imgW="863225" imgH="444307"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00600"/>
                        <a:ext cx="1917970" cy="990600"/>
                      </a:xfrm>
                      <a:prstGeom prst="rect">
                        <a:avLst/>
                      </a:prstGeom>
                      <a:solidFill>
                        <a:schemeClr val="tx1"/>
                      </a:solidFill>
                    </p:spPr>
                  </p:pic>
                </p:oleObj>
              </mc:Fallback>
            </mc:AlternateContent>
          </a:graphicData>
        </a:graphic>
      </p:graphicFrame>
      <p:graphicFrame>
        <p:nvGraphicFramePr>
          <p:cNvPr id="79874" name="Object 2"/>
          <p:cNvGraphicFramePr>
            <a:graphicFrameLocks noChangeAspect="1"/>
          </p:cNvGraphicFramePr>
          <p:nvPr/>
        </p:nvGraphicFramePr>
        <p:xfrm>
          <a:off x="6081713" y="4876800"/>
          <a:ext cx="2640012" cy="914400"/>
        </p:xfrm>
        <a:graphic>
          <a:graphicData uri="http://schemas.openxmlformats.org/presentationml/2006/ole">
            <mc:AlternateContent xmlns:mc="http://schemas.openxmlformats.org/markup-compatibility/2006">
              <mc:Choice xmlns:v="urn:schemas-microsoft-com:vml" Requires="v">
                <p:oleObj spid="_x0000_s79887" name="Equation" r:id="rId9" imgW="1130040" imgH="393480" progId="Equation.3">
                  <p:embed/>
                </p:oleObj>
              </mc:Choice>
              <mc:Fallback>
                <p:oleObj name="Equation" r:id="rId9" imgW="1130040" imgH="39348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1713" y="4876800"/>
                        <a:ext cx="2640012" cy="914400"/>
                      </a:xfrm>
                      <a:prstGeom prst="rect">
                        <a:avLst/>
                      </a:prstGeom>
                      <a:solidFill>
                        <a:schemeClr val="tx1"/>
                      </a:solidFill>
                    </p:spPr>
                  </p:pic>
                </p:oleObj>
              </mc:Fallback>
            </mc:AlternateContent>
          </a:graphicData>
        </a:graphic>
      </p:graphicFrame>
      <p:graphicFrame>
        <p:nvGraphicFramePr>
          <p:cNvPr id="79873" name="Object 1"/>
          <p:cNvGraphicFramePr>
            <a:graphicFrameLocks noChangeAspect="1"/>
          </p:cNvGraphicFramePr>
          <p:nvPr/>
        </p:nvGraphicFramePr>
        <p:xfrm>
          <a:off x="5410200" y="6096000"/>
          <a:ext cx="3439353" cy="523875"/>
        </p:xfrm>
        <a:graphic>
          <a:graphicData uri="http://schemas.openxmlformats.org/presentationml/2006/ole">
            <mc:AlternateContent xmlns:mc="http://schemas.openxmlformats.org/markup-compatibility/2006">
              <mc:Choice xmlns:v="urn:schemas-microsoft-com:vml" Requires="v">
                <p:oleObj spid="_x0000_s79888" name="Equation" r:id="rId11" imgW="1434477" imgH="215806" progId="Equation.3">
                  <p:embed/>
                </p:oleObj>
              </mc:Choice>
              <mc:Fallback>
                <p:oleObj name="Equation" r:id="rId11" imgW="1434477" imgH="215806" progId="Equation.3">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6096000"/>
                        <a:ext cx="3439353" cy="523875"/>
                      </a:xfrm>
                      <a:prstGeom prst="rect">
                        <a:avLst/>
                      </a:prstGeom>
                      <a:solidFill>
                        <a:schemeClr val="tx1"/>
                      </a:solidFill>
                      <a:ln w="9525">
                        <a:solidFill>
                          <a:schemeClr val="bg1"/>
                        </a:solidFill>
                        <a:miter lim="800000"/>
                        <a:headEnd/>
                        <a:tailEnd/>
                      </a:ln>
                    </p:spPr>
                  </p:pic>
                </p:oleObj>
              </mc:Fallback>
            </mc:AlternateContent>
          </a:graphicData>
        </a:graphic>
      </p:graphicFrame>
      <p:sp>
        <p:nvSpPr>
          <p:cNvPr id="798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79" name="Rectangle 7"/>
          <p:cNvSpPr>
            <a:spLocks noChangeArrowheads="1"/>
          </p:cNvSpPr>
          <p:nvPr/>
        </p:nvSpPr>
        <p:spPr bwMode="auto">
          <a:xfrm>
            <a:off x="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80" name="Rectangle 8"/>
          <p:cNvSpPr>
            <a:spLocks noChangeArrowheads="1"/>
          </p:cNvSpPr>
          <p:nvPr/>
        </p:nvSpPr>
        <p:spPr bwMode="auto">
          <a:xfrm>
            <a:off x="0"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81" name="Rectangle 9"/>
          <p:cNvSpPr>
            <a:spLocks noChangeArrowheads="1"/>
          </p:cNvSpPr>
          <p:nvPr/>
        </p:nvSpPr>
        <p:spPr bwMode="auto">
          <a:xfrm>
            <a:off x="0" y="2486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Right Arrow 15"/>
          <p:cNvSpPr/>
          <p:nvPr/>
        </p:nvSpPr>
        <p:spPr>
          <a:xfrm>
            <a:off x="2209800" y="5105400"/>
            <a:ext cx="7620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105400" y="5105400"/>
            <a:ext cx="7620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267200" y="62484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9883" name="Object 11"/>
          <p:cNvGraphicFramePr>
            <a:graphicFrameLocks noChangeAspect="1"/>
          </p:cNvGraphicFramePr>
          <p:nvPr/>
        </p:nvGraphicFramePr>
        <p:xfrm>
          <a:off x="5235425" y="1676400"/>
          <a:ext cx="4187843" cy="2209800"/>
        </p:xfrm>
        <a:graphic>
          <a:graphicData uri="http://schemas.openxmlformats.org/presentationml/2006/ole">
            <mc:AlternateContent xmlns:mc="http://schemas.openxmlformats.org/markup-compatibility/2006">
              <mc:Choice xmlns:v="urn:schemas-microsoft-com:vml" Requires="v">
                <p:oleObj spid="_x0000_s79889" name="Picture" r:id="rId13" imgW="3546611" imgH="1665304" progId="Word.Picture.8">
                  <p:embed/>
                </p:oleObj>
              </mc:Choice>
              <mc:Fallback>
                <p:oleObj name="Picture" r:id="rId13" imgW="3546611" imgH="1665304" progId="Word.Picture.8">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t="6857" r="3226" b="3999"/>
                      <a:stretch>
                        <a:fillRect/>
                      </a:stretch>
                    </p:blipFill>
                    <p:spPr bwMode="auto">
                      <a:xfrm>
                        <a:off x="5235425" y="1676400"/>
                        <a:ext cx="4187843"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blinds(horizontal)">
                                      <p:cBhvr>
                                        <p:cTn id="19" dur="500"/>
                                        <p:tgtEl>
                                          <p:spTgt spid="7987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9876"/>
                                        </p:tgtEl>
                                        <p:attrNameLst>
                                          <p:attrName>style.visibility</p:attrName>
                                        </p:attrNameLst>
                                      </p:cBhvr>
                                      <p:to>
                                        <p:strVal val="visible"/>
                                      </p:to>
                                    </p:set>
                                    <p:animEffect transition="in" filter="blinds(horizontal)">
                                      <p:cBhvr>
                                        <p:cTn id="24" dur="500"/>
                                        <p:tgtEl>
                                          <p:spTgt spid="7987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9875"/>
                                        </p:tgtEl>
                                        <p:attrNameLst>
                                          <p:attrName>style.visibility</p:attrName>
                                        </p:attrNameLst>
                                      </p:cBhvr>
                                      <p:to>
                                        <p:strVal val="visible"/>
                                      </p:to>
                                    </p:set>
                                    <p:animEffect transition="in" filter="blinds(horizontal)">
                                      <p:cBhvr>
                                        <p:cTn id="34" dur="500"/>
                                        <p:tgtEl>
                                          <p:spTgt spid="7987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9874"/>
                                        </p:tgtEl>
                                        <p:attrNameLst>
                                          <p:attrName>style.visibility</p:attrName>
                                        </p:attrNameLst>
                                      </p:cBhvr>
                                      <p:to>
                                        <p:strVal val="visible"/>
                                      </p:to>
                                    </p:set>
                                    <p:animEffect transition="in" filter="blinds(horizontal)">
                                      <p:cBhvr>
                                        <p:cTn id="44" dur="500"/>
                                        <p:tgtEl>
                                          <p:spTgt spid="7987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79873"/>
                                        </p:tgtEl>
                                        <p:attrNameLst>
                                          <p:attrName>style.visibility</p:attrName>
                                        </p:attrNameLst>
                                      </p:cBhvr>
                                      <p:to>
                                        <p:strVal val="visible"/>
                                      </p:to>
                                    </p:set>
                                    <p:animEffect transition="in" filter="blinds(horizontal)">
                                      <p:cBhvr>
                                        <p:cTn id="54" dur="500"/>
                                        <p:tgtEl>
                                          <p:spTgt spid="79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4.2	Pascal’s Law</a:t>
            </a:r>
            <a:endParaRPr lang="en-US" dirty="0"/>
          </a:p>
        </p:txBody>
      </p:sp>
      <p:sp>
        <p:nvSpPr>
          <p:cNvPr id="3" name="Content Placeholder 2"/>
          <p:cNvSpPr>
            <a:spLocks noGrp="1"/>
          </p:cNvSpPr>
          <p:nvPr>
            <p:ph idx="1"/>
          </p:nvPr>
        </p:nvSpPr>
        <p:spPr>
          <a:xfrm>
            <a:off x="914400" y="1219200"/>
            <a:ext cx="7772400" cy="2971800"/>
          </a:xfrm>
        </p:spPr>
        <p:txBody>
          <a:bodyPr>
            <a:normAutofit fontScale="85000" lnSpcReduction="20000"/>
          </a:bodyPr>
          <a:lstStyle/>
          <a:p>
            <a:r>
              <a:rPr lang="en-US" b="1" dirty="0" smtClean="0">
                <a:solidFill>
                  <a:srgbClr val="FFFF00"/>
                </a:solidFill>
              </a:rPr>
              <a:t>Example 1-3.</a:t>
            </a:r>
            <a:endParaRPr lang="en-US" dirty="0" smtClean="0">
              <a:solidFill>
                <a:srgbClr val="FFFF00"/>
              </a:solidFill>
            </a:endParaRPr>
          </a:p>
          <a:p>
            <a:pPr>
              <a:buNone/>
            </a:pPr>
            <a:r>
              <a:rPr lang="en-US" dirty="0" smtClean="0"/>
              <a:t>	In Fig 1.11, if the weight of the car is 10,000 N, the diameter of piston A is 0.01 m, and the force applied on piston A is 250 N. Calculate the area of piston B. </a:t>
            </a:r>
          </a:p>
          <a:p>
            <a:r>
              <a:rPr lang="en-US" b="1" dirty="0" smtClean="0">
                <a:solidFill>
                  <a:srgbClr val="FFFF00"/>
                </a:solidFill>
              </a:rPr>
              <a:t>Solution:</a:t>
            </a:r>
            <a:endParaRPr lang="en-US" dirty="0" smtClean="0">
              <a:solidFill>
                <a:srgbClr val="FFFF00"/>
              </a:solidFill>
            </a:endParaRPr>
          </a:p>
          <a:p>
            <a:pPr>
              <a:buNone/>
            </a:pPr>
            <a:r>
              <a:rPr lang="en-US" dirty="0" smtClean="0"/>
              <a:t>	1. Calculate the area of piston A, the piston shape is circular as shown in Fig. 1.10a, accordingly the area will be calculated using the following formula.</a:t>
            </a:r>
          </a:p>
          <a:p>
            <a:endParaRPr lang="en-US"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990600" y="4343400"/>
          <a:ext cx="7435850" cy="1200150"/>
        </p:xfrm>
        <a:graphic>
          <a:graphicData uri="http://schemas.openxmlformats.org/presentationml/2006/ole">
            <mc:AlternateContent xmlns:mc="http://schemas.openxmlformats.org/markup-compatibility/2006">
              <mc:Choice xmlns:v="urn:schemas-microsoft-com:vml" Requires="v">
                <p:oleObj spid="_x0000_s80903" name="Equation" r:id="rId3" imgW="2654280" imgH="431640" progId="Equation.3">
                  <p:embed/>
                </p:oleObj>
              </mc:Choice>
              <mc:Fallback>
                <p:oleObj name="Equation" r:id="rId3" imgW="265428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7435850" cy="1200150"/>
                      </a:xfrm>
                      <a:prstGeom prst="rect">
                        <a:avLst/>
                      </a:prstGeom>
                      <a:solidFill>
                        <a:schemeClr val="tx1"/>
                      </a:solidFill>
                    </p:spPr>
                  </p:pic>
                </p:oleObj>
              </mc:Fallback>
            </mc:AlternateContent>
          </a:graphicData>
        </a:graphic>
      </p:graphicFrame>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9" name="Object 3"/>
          <p:cNvGraphicFramePr>
            <a:graphicFrameLocks noChangeAspect="1"/>
          </p:cNvGraphicFramePr>
          <p:nvPr/>
        </p:nvGraphicFramePr>
        <p:xfrm>
          <a:off x="1524000" y="5943600"/>
          <a:ext cx="1828800" cy="560832"/>
        </p:xfrm>
        <a:graphic>
          <a:graphicData uri="http://schemas.openxmlformats.org/presentationml/2006/ole">
            <mc:AlternateContent xmlns:mc="http://schemas.openxmlformats.org/markup-compatibility/2006">
              <mc:Choice xmlns:v="urn:schemas-microsoft-com:vml" Requires="v">
                <p:oleObj spid="_x0000_s80904" name="Equation" r:id="rId5" imgW="710891" imgH="215806" progId="Equation.3">
                  <p:embed/>
                </p:oleObj>
              </mc:Choice>
              <mc:Fallback>
                <p:oleObj name="Equation" r:id="rId5" imgW="710891" imgH="21580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943600"/>
                        <a:ext cx="1828800" cy="560832"/>
                      </a:xfrm>
                      <a:prstGeom prst="rect">
                        <a:avLst/>
                      </a:prstGeom>
                      <a:solidFill>
                        <a:schemeClr val="tx1"/>
                      </a:solidFill>
                    </p:spPr>
                  </p:pic>
                </p:oleObj>
              </mc:Fallback>
            </mc:AlternateContent>
          </a:graphicData>
        </a:graphic>
      </p:graphicFrame>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901" name="Object 5"/>
          <p:cNvGraphicFramePr>
            <a:graphicFrameLocks noChangeAspect="1"/>
          </p:cNvGraphicFramePr>
          <p:nvPr/>
        </p:nvGraphicFramePr>
        <p:xfrm>
          <a:off x="4724400" y="5867400"/>
          <a:ext cx="2438400" cy="584200"/>
        </p:xfrm>
        <a:graphic>
          <a:graphicData uri="http://schemas.openxmlformats.org/presentationml/2006/ole">
            <mc:AlternateContent xmlns:mc="http://schemas.openxmlformats.org/markup-compatibility/2006">
              <mc:Choice xmlns:v="urn:schemas-microsoft-com:vml" Requires="v">
                <p:oleObj spid="_x0000_s80905" name="Equation" r:id="rId7" imgW="914003" imgH="215806" progId="Equation.3">
                  <p:embed/>
                </p:oleObj>
              </mc:Choice>
              <mc:Fallback>
                <p:oleObj name="Equation" r:id="rId7" imgW="914003" imgH="215806"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5867400"/>
                        <a:ext cx="2438400" cy="584200"/>
                      </a:xfrm>
                      <a:prstGeom prst="rect">
                        <a:avLst/>
                      </a:prstGeom>
                      <a:solidFill>
                        <a:schemeClr val="tx1"/>
                      </a:solidFill>
                    </p:spPr>
                  </p:pic>
                </p:oleObj>
              </mc:Fallback>
            </mc:AlternateContent>
          </a:graphicData>
        </a:graphic>
      </p:graphicFrame>
      <p:graphicFrame>
        <p:nvGraphicFramePr>
          <p:cNvPr id="4" name="Object 6"/>
          <p:cNvGraphicFramePr>
            <a:graphicFrameLocks noChangeAspect="1"/>
          </p:cNvGraphicFramePr>
          <p:nvPr/>
        </p:nvGraphicFramePr>
        <p:xfrm>
          <a:off x="5715000" y="0"/>
          <a:ext cx="3176971" cy="1524000"/>
        </p:xfrm>
        <a:graphic>
          <a:graphicData uri="http://schemas.openxmlformats.org/presentationml/2006/ole">
            <mc:AlternateContent xmlns:mc="http://schemas.openxmlformats.org/markup-compatibility/2006">
              <mc:Choice xmlns:v="urn:schemas-microsoft-com:vml" Requires="v">
                <p:oleObj spid="_x0000_s80906" name="Picture" r:id="rId9" imgW="3546611" imgH="1665304" progId="Word.Picture.8">
                  <p:embed/>
                </p:oleObj>
              </mc:Choice>
              <mc:Fallback>
                <p:oleObj name="Picture" r:id="rId9" imgW="3546611" imgH="1665304" progId="Word.Picture.8">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t="6857" r="3226" b="3999"/>
                      <a:stretch>
                        <a:fillRect/>
                      </a:stretch>
                    </p:blipFill>
                    <p:spPr bwMode="auto">
                      <a:xfrm>
                        <a:off x="5715000" y="0"/>
                        <a:ext cx="3176971"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80897"/>
                                        </p:tgtEl>
                                        <p:attrNameLst>
                                          <p:attrName>style.visibility</p:attrName>
                                        </p:attrNameLst>
                                      </p:cBhvr>
                                      <p:to>
                                        <p:strVal val="visible"/>
                                      </p:to>
                                    </p:set>
                                    <p:animEffect transition="in" filter="checkerboard(across)">
                                      <p:cBhvr>
                                        <p:cTn id="24" dur="500"/>
                                        <p:tgtEl>
                                          <p:spTgt spid="8089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0899"/>
                                        </p:tgtEl>
                                        <p:attrNameLst>
                                          <p:attrName>style.visibility</p:attrName>
                                        </p:attrNameLst>
                                      </p:cBhvr>
                                      <p:to>
                                        <p:strVal val="visible"/>
                                      </p:to>
                                    </p:set>
                                    <p:anim calcmode="lin" valueType="num">
                                      <p:cBhvr>
                                        <p:cTn id="29" dur="500" decel="50000" fill="hold">
                                          <p:stCondLst>
                                            <p:cond delay="0"/>
                                          </p:stCondLst>
                                        </p:cTn>
                                        <p:tgtEl>
                                          <p:spTgt spid="8089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089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0899"/>
                                        </p:tgtEl>
                                        <p:attrNameLst>
                                          <p:attrName>ppt_w</p:attrName>
                                        </p:attrNameLst>
                                      </p:cBhvr>
                                      <p:tavLst>
                                        <p:tav tm="0">
                                          <p:val>
                                            <p:strVal val="#ppt_w*.05"/>
                                          </p:val>
                                        </p:tav>
                                        <p:tav tm="100000">
                                          <p:val>
                                            <p:strVal val="#ppt_w"/>
                                          </p:val>
                                        </p:tav>
                                      </p:tavLst>
                                    </p:anim>
                                    <p:anim calcmode="lin" valueType="num">
                                      <p:cBhvr>
                                        <p:cTn id="32" dur="1000" fill="hold"/>
                                        <p:tgtEl>
                                          <p:spTgt spid="8089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089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089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089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089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0901"/>
                                        </p:tgtEl>
                                        <p:attrNameLst>
                                          <p:attrName>style.visibility</p:attrName>
                                        </p:attrNameLst>
                                      </p:cBhvr>
                                      <p:to>
                                        <p:strVal val="visible"/>
                                      </p:to>
                                    </p:set>
                                    <p:anim calcmode="lin" valueType="num">
                                      <p:cBhvr>
                                        <p:cTn id="41" dur="500" decel="50000" fill="hold">
                                          <p:stCondLst>
                                            <p:cond delay="0"/>
                                          </p:stCondLst>
                                        </p:cTn>
                                        <p:tgtEl>
                                          <p:spTgt spid="8090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090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0901"/>
                                        </p:tgtEl>
                                        <p:attrNameLst>
                                          <p:attrName>ppt_w</p:attrName>
                                        </p:attrNameLst>
                                      </p:cBhvr>
                                      <p:tavLst>
                                        <p:tav tm="0">
                                          <p:val>
                                            <p:strVal val="#ppt_w*.05"/>
                                          </p:val>
                                        </p:tav>
                                        <p:tav tm="100000">
                                          <p:val>
                                            <p:strVal val="#ppt_w"/>
                                          </p:val>
                                        </p:tav>
                                      </p:tavLst>
                                    </p:anim>
                                    <p:anim calcmode="lin" valueType="num">
                                      <p:cBhvr>
                                        <p:cTn id="44" dur="1000" fill="hold"/>
                                        <p:tgtEl>
                                          <p:spTgt spid="8090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090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090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090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07136"/>
          </a:xfrm>
        </p:spPr>
        <p:txBody>
          <a:bodyPr/>
          <a:lstStyle/>
          <a:p>
            <a:r>
              <a:rPr lang="en-US" b="1" dirty="0" smtClean="0"/>
              <a:t>4.2	Pascal’s Law</a:t>
            </a:r>
            <a:endParaRPr lang="en-US" dirty="0"/>
          </a:p>
        </p:txBody>
      </p:sp>
      <p:sp>
        <p:nvSpPr>
          <p:cNvPr id="3" name="Content Placeholder 2"/>
          <p:cNvSpPr>
            <a:spLocks noGrp="1"/>
          </p:cNvSpPr>
          <p:nvPr>
            <p:ph idx="1"/>
          </p:nvPr>
        </p:nvSpPr>
        <p:spPr>
          <a:xfrm>
            <a:off x="914400" y="838200"/>
            <a:ext cx="7924800" cy="6019800"/>
          </a:xfrm>
        </p:spPr>
        <p:txBody>
          <a:bodyPr/>
          <a:lstStyle/>
          <a:p>
            <a:r>
              <a:rPr lang="en-US" sz="2400" dirty="0" smtClean="0"/>
              <a:t>2. Apply Pascal’s law</a:t>
            </a:r>
          </a:p>
          <a:p>
            <a:endParaRPr lang="en-US" dirty="0" smtClean="0"/>
          </a:p>
          <a:p>
            <a:pPr>
              <a:buNone/>
            </a:pPr>
            <a:endParaRPr lang="en-US" dirty="0" smtClean="0"/>
          </a:p>
          <a:p>
            <a:r>
              <a:rPr lang="en-US" sz="2400" dirty="0" smtClean="0"/>
              <a:t>3. Use Pascal’s law to calculate the area of piston B</a:t>
            </a:r>
          </a:p>
          <a:p>
            <a:endParaRPr lang="en-US" dirty="0" smtClean="0"/>
          </a:p>
          <a:p>
            <a:endParaRPr lang="en-US" dirty="0" smtClean="0"/>
          </a:p>
          <a:p>
            <a:endParaRPr lang="en-US" dirty="0" smtClean="0"/>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1" name="Object 1"/>
          <p:cNvGraphicFramePr>
            <a:graphicFrameLocks noChangeAspect="1"/>
          </p:cNvGraphicFramePr>
          <p:nvPr/>
        </p:nvGraphicFramePr>
        <p:xfrm>
          <a:off x="1524000" y="1676400"/>
          <a:ext cx="1066800" cy="500743"/>
        </p:xfrm>
        <a:graphic>
          <a:graphicData uri="http://schemas.openxmlformats.org/presentationml/2006/ole">
            <mc:AlternateContent xmlns:mc="http://schemas.openxmlformats.org/markup-compatibility/2006">
              <mc:Choice xmlns:v="urn:schemas-microsoft-com:vml" Requires="v">
                <p:oleObj spid="_x0000_s81931" name="Equation" r:id="rId3" imgW="469696" imgH="215806" progId="Equation.3">
                  <p:embed/>
                </p:oleObj>
              </mc:Choice>
              <mc:Fallback>
                <p:oleObj name="Equation" r:id="rId3" imgW="469696" imgH="215806"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76400"/>
                        <a:ext cx="1066800" cy="500743"/>
                      </a:xfrm>
                      <a:prstGeom prst="rect">
                        <a:avLst/>
                      </a:prstGeom>
                      <a:solidFill>
                        <a:schemeClr val="tx2"/>
                      </a:solidFill>
                    </p:spPr>
                  </p:pic>
                </p:oleObj>
              </mc:Fallback>
            </mc:AlternateContent>
          </a:graphicData>
        </a:graphic>
      </p:graphicFrame>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3" name="Object 3"/>
          <p:cNvGraphicFramePr>
            <a:graphicFrameLocks noChangeAspect="1"/>
          </p:cNvGraphicFramePr>
          <p:nvPr/>
        </p:nvGraphicFramePr>
        <p:xfrm>
          <a:off x="3352800" y="1524000"/>
          <a:ext cx="1066800" cy="705088"/>
        </p:xfrm>
        <a:graphic>
          <a:graphicData uri="http://schemas.openxmlformats.org/presentationml/2006/ole">
            <mc:AlternateContent xmlns:mc="http://schemas.openxmlformats.org/markup-compatibility/2006">
              <mc:Choice xmlns:v="urn:schemas-microsoft-com:vml" Requires="v">
                <p:oleObj spid="_x0000_s81932" name="Equation" r:id="rId5" imgW="571252" imgH="444307" progId="Equation.3">
                  <p:embed/>
                </p:oleObj>
              </mc:Choice>
              <mc:Fallback>
                <p:oleObj name="Equation" r:id="rId5" imgW="571252" imgH="444307"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524000"/>
                        <a:ext cx="1066800" cy="705088"/>
                      </a:xfrm>
                      <a:prstGeom prst="rect">
                        <a:avLst/>
                      </a:prstGeom>
                      <a:solidFill>
                        <a:schemeClr val="tx2"/>
                      </a:solidFill>
                    </p:spPr>
                  </p:pic>
                </p:oleObj>
              </mc:Fallback>
            </mc:AlternateContent>
          </a:graphicData>
        </a:graphic>
      </p:graphicFrame>
      <p:sp>
        <p:nvSpPr>
          <p:cNvPr id="819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6" name="Object 6"/>
          <p:cNvGraphicFramePr>
            <a:graphicFrameLocks noChangeAspect="1"/>
          </p:cNvGraphicFramePr>
          <p:nvPr/>
        </p:nvGraphicFramePr>
        <p:xfrm>
          <a:off x="1524000" y="2971800"/>
          <a:ext cx="1371600" cy="709448"/>
        </p:xfrm>
        <a:graphic>
          <a:graphicData uri="http://schemas.openxmlformats.org/presentationml/2006/ole">
            <mc:AlternateContent xmlns:mc="http://schemas.openxmlformats.org/markup-compatibility/2006">
              <mc:Choice xmlns:v="urn:schemas-microsoft-com:vml" Requires="v">
                <p:oleObj spid="_x0000_s81933" name="Equation" r:id="rId7" imgW="825500" imgH="431800" progId="Equation.3">
                  <p:embed/>
                </p:oleObj>
              </mc:Choice>
              <mc:Fallback>
                <p:oleObj name="Equation" r:id="rId7" imgW="825500" imgH="431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971800"/>
                        <a:ext cx="1371600" cy="709448"/>
                      </a:xfrm>
                      <a:prstGeom prst="rect">
                        <a:avLst/>
                      </a:prstGeom>
                      <a:solidFill>
                        <a:schemeClr val="tx2"/>
                      </a:solidFill>
                    </p:spPr>
                  </p:pic>
                </p:oleObj>
              </mc:Fallback>
            </mc:AlternateContent>
          </a:graphicData>
        </a:graphic>
      </p:graphicFrame>
      <p:sp>
        <p:nvSpPr>
          <p:cNvPr id="819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28" name="Object 8"/>
          <p:cNvGraphicFramePr>
            <a:graphicFrameLocks noChangeAspect="1"/>
          </p:cNvGraphicFramePr>
          <p:nvPr/>
        </p:nvGraphicFramePr>
        <p:xfrm>
          <a:off x="2667000" y="5105400"/>
          <a:ext cx="4156075" cy="685800"/>
        </p:xfrm>
        <a:graphic>
          <a:graphicData uri="http://schemas.openxmlformats.org/presentationml/2006/ole">
            <mc:AlternateContent xmlns:mc="http://schemas.openxmlformats.org/markup-compatibility/2006">
              <mc:Choice xmlns:v="urn:schemas-microsoft-com:vml" Requires="v">
                <p:oleObj spid="_x0000_s81934" name="Equation" r:id="rId9" imgW="2361960" imgH="393480" progId="Equation.3">
                  <p:embed/>
                </p:oleObj>
              </mc:Choice>
              <mc:Fallback>
                <p:oleObj name="Equation" r:id="rId9" imgW="2361960" imgH="3934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105400"/>
                        <a:ext cx="4156075" cy="685800"/>
                      </a:xfrm>
                      <a:prstGeom prst="rect">
                        <a:avLst/>
                      </a:prstGeom>
                      <a:solidFill>
                        <a:schemeClr val="tx2"/>
                      </a:solidFill>
                    </p:spPr>
                  </p:pic>
                </p:oleObj>
              </mc:Fallback>
            </mc:AlternateContent>
          </a:graphicData>
        </a:graphic>
      </p:graphicFrame>
      <p:sp>
        <p:nvSpPr>
          <p:cNvPr id="819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0" name="Object 10"/>
          <p:cNvGraphicFramePr>
            <a:graphicFrameLocks noChangeAspect="1"/>
          </p:cNvGraphicFramePr>
          <p:nvPr/>
        </p:nvGraphicFramePr>
        <p:xfrm>
          <a:off x="3200400" y="3886200"/>
          <a:ext cx="2941638" cy="685800"/>
        </p:xfrm>
        <a:graphic>
          <a:graphicData uri="http://schemas.openxmlformats.org/presentationml/2006/ole">
            <mc:AlternateContent xmlns:mc="http://schemas.openxmlformats.org/markup-compatibility/2006">
              <mc:Choice xmlns:v="urn:schemas-microsoft-com:vml" Requires="v">
                <p:oleObj spid="_x0000_s81935" name="Equation" r:id="rId11" imgW="1841400" imgH="431640" progId="Equation.3">
                  <p:embed/>
                </p:oleObj>
              </mc:Choice>
              <mc:Fallback>
                <p:oleObj name="Equation" r:id="rId11" imgW="1841400" imgH="43164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886200"/>
                        <a:ext cx="2941638" cy="685800"/>
                      </a:xfrm>
                      <a:prstGeom prst="rect">
                        <a:avLst/>
                      </a:prstGeom>
                      <a:solidFill>
                        <a:schemeClr val="tx2"/>
                      </a:solidFill>
                    </p:spPr>
                  </p:pic>
                </p:oleObj>
              </mc:Fallback>
            </mc:AlternateContent>
          </a:graphicData>
        </a:graphic>
      </p:graphicFrame>
      <p:sp>
        <p:nvSpPr>
          <p:cNvPr id="819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1921"/>
                                        </p:tgtEl>
                                        <p:attrNameLst>
                                          <p:attrName>style.visibility</p:attrName>
                                        </p:attrNameLst>
                                      </p:cBhvr>
                                      <p:to>
                                        <p:strVal val="visible"/>
                                      </p:to>
                                    </p:set>
                                    <p:animEffect transition="in" filter="blinds(horizontal)">
                                      <p:cBhvr>
                                        <p:cTn id="13" dur="500"/>
                                        <p:tgtEl>
                                          <p:spTgt spid="819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1923"/>
                                        </p:tgtEl>
                                        <p:attrNameLst>
                                          <p:attrName>style.visibility</p:attrName>
                                        </p:attrNameLst>
                                      </p:cBhvr>
                                      <p:to>
                                        <p:strVal val="visible"/>
                                      </p:to>
                                    </p:set>
                                    <p:animEffect transition="in" filter="blinds(horizontal)">
                                      <p:cBhvr>
                                        <p:cTn id="18" dur="500"/>
                                        <p:tgtEl>
                                          <p:spTgt spid="81923"/>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3" end="3"/>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1926"/>
                                        </p:tgtEl>
                                        <p:attrNameLst>
                                          <p:attrName>style.visibility</p:attrName>
                                        </p:attrNameLst>
                                      </p:cBhvr>
                                      <p:to>
                                        <p:strVal val="visible"/>
                                      </p:to>
                                    </p:set>
                                    <p:animEffect transition="in" filter="wipe(down)">
                                      <p:cBhvr>
                                        <p:cTn id="30" dur="500"/>
                                        <p:tgtEl>
                                          <p:spTgt spid="819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1928"/>
                                        </p:tgtEl>
                                        <p:attrNameLst>
                                          <p:attrName>style.visibility</p:attrName>
                                        </p:attrNameLst>
                                      </p:cBhvr>
                                      <p:to>
                                        <p:strVal val="visible"/>
                                      </p:to>
                                    </p:set>
                                    <p:animEffect transition="in" filter="wipe(down)">
                                      <p:cBhvr>
                                        <p:cTn id="35" dur="500"/>
                                        <p:tgtEl>
                                          <p:spTgt spid="81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1930"/>
                                        </p:tgtEl>
                                        <p:attrNameLst>
                                          <p:attrName>style.visibility</p:attrName>
                                        </p:attrNameLst>
                                      </p:cBhvr>
                                      <p:to>
                                        <p:strVal val="visible"/>
                                      </p:to>
                                    </p:set>
                                    <p:animEffect transition="in" filter="wipe(down)">
                                      <p:cBhvr>
                                        <p:cTn id="40"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Module 1: Introduction to Hydraulics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All machines require some type of power source and a </a:t>
            </a:r>
          </a:p>
          <a:p>
            <a:pPr>
              <a:buNone/>
            </a:pPr>
            <a:r>
              <a:rPr lang="en-US" dirty="0" smtClean="0"/>
              <a:t>way of  transmitting this power to the point of  </a:t>
            </a:r>
          </a:p>
          <a:p>
            <a:pPr>
              <a:buNone/>
            </a:pPr>
            <a:r>
              <a:rPr lang="en-US" dirty="0" smtClean="0"/>
              <a:t>operation. </a:t>
            </a:r>
          </a:p>
          <a:p>
            <a:pPr>
              <a:buNone/>
            </a:pPr>
            <a:r>
              <a:rPr lang="en-US" dirty="0" smtClean="0">
                <a:solidFill>
                  <a:srgbClr val="FFFF00"/>
                </a:solidFill>
              </a:rPr>
              <a:t>The three  methods of transmitting power </a:t>
            </a:r>
            <a:r>
              <a:rPr lang="en-US" dirty="0" smtClean="0"/>
              <a:t>are:</a:t>
            </a:r>
          </a:p>
          <a:p>
            <a:pPr lvl="0"/>
            <a:r>
              <a:rPr lang="en-US" dirty="0" smtClean="0">
                <a:solidFill>
                  <a:srgbClr val="FF0000"/>
                </a:solidFill>
              </a:rPr>
              <a:t>Mechanical</a:t>
            </a:r>
          </a:p>
          <a:p>
            <a:pPr lvl="0"/>
            <a:r>
              <a:rPr lang="en-US" dirty="0" smtClean="0">
                <a:solidFill>
                  <a:srgbClr val="FF0000"/>
                </a:solidFill>
              </a:rPr>
              <a:t>Electrical</a:t>
            </a:r>
          </a:p>
          <a:p>
            <a:pPr lvl="0"/>
            <a:r>
              <a:rPr lang="en-US" dirty="0" smtClean="0">
                <a:solidFill>
                  <a:srgbClr val="FF0000"/>
                </a:solidFill>
              </a:rPr>
              <a:t>Fluid</a:t>
            </a:r>
          </a:p>
          <a:p>
            <a:pPr lvl="0">
              <a:buNone/>
            </a:pPr>
            <a:endParaRPr lang="en-US" dirty="0" smtClean="0"/>
          </a:p>
          <a:p>
            <a:r>
              <a:rPr lang="en-US" dirty="0" smtClean="0"/>
              <a:t>In this course we are going to deal with the third type of power transmission which is the </a:t>
            </a:r>
            <a:r>
              <a:rPr lang="en-US" b="1" dirty="0" smtClean="0">
                <a:solidFill>
                  <a:srgbClr val="FFFF00"/>
                </a:solidFill>
              </a:rPr>
              <a:t>Fluid Power</a:t>
            </a:r>
            <a:endParaRPr lang="en-US" dirty="0" smtClean="0">
              <a:solidFill>
                <a:srgbClr val="FFFF00"/>
              </a:solidFill>
            </a:endParaRP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4.3 Liquid flow</a:t>
            </a:r>
            <a:br>
              <a:rPr lang="en-US" b="1" dirty="0" smtClean="0"/>
            </a:br>
            <a:endParaRPr lang="en-US" sz="1200" dirty="0"/>
          </a:p>
        </p:txBody>
      </p:sp>
      <p:sp>
        <p:nvSpPr>
          <p:cNvPr id="3" name="Content Placeholder 2"/>
          <p:cNvSpPr>
            <a:spLocks noGrp="1"/>
          </p:cNvSpPr>
          <p:nvPr>
            <p:ph idx="1"/>
          </p:nvPr>
        </p:nvSpPr>
        <p:spPr>
          <a:xfrm>
            <a:off x="685800" y="1295400"/>
            <a:ext cx="8001000" cy="5562600"/>
          </a:xfrm>
        </p:spPr>
        <p:txBody>
          <a:bodyPr>
            <a:normAutofit fontScale="25000" lnSpcReduction="20000"/>
          </a:bodyPr>
          <a:lstStyle/>
          <a:p>
            <a:pPr>
              <a:buNone/>
            </a:pPr>
            <a:r>
              <a:rPr lang="en-US" sz="9600" b="1" dirty="0" smtClean="0"/>
              <a:t>4.3.1 Flow rate versus flow velocity</a:t>
            </a:r>
          </a:p>
          <a:p>
            <a:pPr algn="just">
              <a:buNone/>
            </a:pPr>
            <a:r>
              <a:rPr lang="en-US" sz="7200" b="1" dirty="0" smtClean="0">
                <a:solidFill>
                  <a:srgbClr val="FFFF00"/>
                </a:solidFill>
                <a:latin typeface="Arial" pitchFamily="34" charset="0"/>
                <a:cs typeface="Arial" pitchFamily="34" charset="0"/>
              </a:rPr>
              <a:t>The flow rate </a:t>
            </a:r>
            <a:r>
              <a:rPr lang="en-US" sz="7200" b="1" dirty="0" smtClean="0">
                <a:latin typeface="Arial" pitchFamily="34" charset="0"/>
                <a:cs typeface="Arial" pitchFamily="34" charset="0"/>
              </a:rPr>
              <a:t>is the volume of fluid that moves through the system in a given period of time. </a:t>
            </a:r>
          </a:p>
          <a:p>
            <a:pPr algn="just">
              <a:buNone/>
            </a:pPr>
            <a:r>
              <a:rPr lang="en-US" sz="7200" b="1" dirty="0" smtClean="0">
                <a:latin typeface="Arial" pitchFamily="34" charset="0"/>
                <a:cs typeface="Arial" pitchFamily="34" charset="0"/>
              </a:rPr>
              <a:t>Flow rates determine the speed at which the output device (e.g., a cylinder) will operate. </a:t>
            </a:r>
          </a:p>
          <a:p>
            <a:pPr algn="just">
              <a:buNone/>
            </a:pPr>
            <a:r>
              <a:rPr lang="en-US" sz="7200" b="1" dirty="0" smtClean="0">
                <a:solidFill>
                  <a:srgbClr val="FFFF00"/>
                </a:solidFill>
                <a:latin typeface="Arial" pitchFamily="34" charset="0"/>
                <a:cs typeface="Arial" pitchFamily="34" charset="0"/>
              </a:rPr>
              <a:t>The flow velocity </a:t>
            </a:r>
            <a:r>
              <a:rPr lang="en-US" sz="7200" b="1" dirty="0" smtClean="0">
                <a:latin typeface="Arial" pitchFamily="34" charset="0"/>
                <a:cs typeface="Arial" pitchFamily="34" charset="0"/>
              </a:rPr>
              <a:t>of a fluid is the distance the fluid travels in a given period of time. </a:t>
            </a:r>
          </a:p>
          <a:p>
            <a:pPr algn="just">
              <a:buNone/>
            </a:pPr>
            <a:r>
              <a:rPr lang="en-US" sz="7200" b="1" dirty="0" smtClean="0">
                <a:latin typeface="Arial" pitchFamily="34" charset="0"/>
                <a:cs typeface="Arial" pitchFamily="34" charset="0"/>
              </a:rPr>
              <a:t>	These two quantities are often confused, so care should be taken to note the distinction. The following equation relates the flow rate and flow velocity of a liquid to the size (area) of the conductors (pipe, tube or hose) through which it flows.</a:t>
            </a:r>
          </a:p>
          <a:p>
            <a:pPr>
              <a:buNone/>
            </a:pPr>
            <a:r>
              <a:rPr lang="en-US" sz="12800" b="1" i="1" dirty="0" smtClean="0">
                <a:solidFill>
                  <a:srgbClr val="FFFF00"/>
                </a:solidFill>
              </a:rPr>
              <a:t>Q = V  x  A</a:t>
            </a:r>
          </a:p>
          <a:p>
            <a:pPr>
              <a:buNone/>
            </a:pPr>
            <a:r>
              <a:rPr lang="en-US" sz="9600" dirty="0" smtClean="0"/>
              <a:t>Where: </a:t>
            </a:r>
          </a:p>
          <a:p>
            <a:pPr>
              <a:buNone/>
            </a:pPr>
            <a:r>
              <a:rPr lang="en-US" sz="9600" dirty="0" smtClean="0"/>
              <a:t>Q= flow rate (</a:t>
            </a:r>
            <a:r>
              <a:rPr lang="en-US" sz="9600" i="1" dirty="0" smtClean="0"/>
              <a:t> m³ /s  </a:t>
            </a:r>
            <a:r>
              <a:rPr lang="en-US" sz="9600" dirty="0" smtClean="0"/>
              <a:t>)</a:t>
            </a:r>
          </a:p>
          <a:p>
            <a:pPr>
              <a:buNone/>
            </a:pPr>
            <a:r>
              <a:rPr lang="en-US" sz="9600" dirty="0" smtClean="0"/>
              <a:t>V= flow velocity (</a:t>
            </a:r>
            <a:r>
              <a:rPr lang="en-US" sz="9600" i="1" dirty="0" smtClean="0"/>
              <a:t>m / s )</a:t>
            </a:r>
          </a:p>
          <a:p>
            <a:pPr>
              <a:buNone/>
            </a:pPr>
            <a:r>
              <a:rPr lang="en-US" sz="9600" dirty="0" smtClean="0"/>
              <a:t>A= area (</a:t>
            </a:r>
            <a:r>
              <a:rPr lang="en-US" sz="9600" i="1" dirty="0" smtClean="0"/>
              <a:t>m² )</a:t>
            </a:r>
            <a:endParaRPr lang="en-US" sz="9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4.3 Liquid flow</a:t>
            </a:r>
            <a:endParaRPr lang="en-US" dirty="0"/>
          </a:p>
        </p:txBody>
      </p:sp>
      <p:sp>
        <p:nvSpPr>
          <p:cNvPr id="3" name="Content Placeholder 2"/>
          <p:cNvSpPr>
            <a:spLocks noGrp="1"/>
          </p:cNvSpPr>
          <p:nvPr>
            <p:ph idx="1"/>
          </p:nvPr>
        </p:nvSpPr>
        <p:spPr>
          <a:xfrm>
            <a:off x="914400" y="1783560"/>
            <a:ext cx="7772400" cy="2178840"/>
          </a:xfrm>
        </p:spPr>
        <p:txBody>
          <a:bodyPr>
            <a:normAutofit/>
          </a:bodyPr>
          <a:lstStyle/>
          <a:p>
            <a:pPr>
              <a:buNone/>
            </a:pPr>
            <a:r>
              <a:rPr lang="en-US" dirty="0" smtClean="0"/>
              <a:t>	This is shown graphically in Fig. 1.11. Arrows are used to represent the fluid flow. It is important to note that the area of the pipe or tube being used.</a:t>
            </a:r>
          </a:p>
          <a:p>
            <a:endParaRPr lang="en-US" dirty="0"/>
          </a:p>
        </p:txBody>
      </p:sp>
      <p:sp>
        <p:nvSpPr>
          <p:cNvPr id="4" name="Rectangle 3"/>
          <p:cNvSpPr/>
          <p:nvPr/>
        </p:nvSpPr>
        <p:spPr>
          <a:xfrm>
            <a:off x="1524000" y="5562600"/>
            <a:ext cx="5257800" cy="461665"/>
          </a:xfrm>
          <a:prstGeom prst="rect">
            <a:avLst/>
          </a:prstGeom>
        </p:spPr>
        <p:txBody>
          <a:bodyPr wrap="square">
            <a:spAutoFit/>
          </a:bodyPr>
          <a:lstStyle/>
          <a:p>
            <a:pPr algn="ctr">
              <a:buNone/>
            </a:pPr>
            <a:r>
              <a:rPr lang="en-US" sz="2400" dirty="0" smtClean="0"/>
              <a:t>Fig.1.11: Flow velocity and flow rate</a:t>
            </a: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6017" name="Object 1"/>
          <p:cNvGraphicFramePr>
            <a:graphicFrameLocks noChangeAspect="1"/>
          </p:cNvGraphicFramePr>
          <p:nvPr/>
        </p:nvGraphicFramePr>
        <p:xfrm>
          <a:off x="1828800" y="3733800"/>
          <a:ext cx="4848225" cy="1676400"/>
        </p:xfrm>
        <a:graphic>
          <a:graphicData uri="http://schemas.openxmlformats.org/presentationml/2006/ole">
            <mc:AlternateContent xmlns:mc="http://schemas.openxmlformats.org/markup-compatibility/2006">
              <mc:Choice xmlns:v="urn:schemas-microsoft-com:vml" Requires="v">
                <p:oleObj spid="_x0000_s86018" name="Picture" r:id="rId3" imgW="4852536" imgH="1675018" progId="Word.Picture.8">
                  <p:embed/>
                </p:oleObj>
              </mc:Choice>
              <mc:Fallback>
                <p:oleObj name="Picture" r:id="rId3" imgW="4852536" imgH="1675018"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4848225"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4.3 Liquid flow</a:t>
            </a:r>
            <a:endParaRPr lang="en-US" dirty="0"/>
          </a:p>
        </p:txBody>
      </p:sp>
      <p:sp>
        <p:nvSpPr>
          <p:cNvPr id="3" name="Content Placeholder 2"/>
          <p:cNvSpPr>
            <a:spLocks noGrp="1"/>
          </p:cNvSpPr>
          <p:nvPr>
            <p:ph idx="1"/>
          </p:nvPr>
        </p:nvSpPr>
        <p:spPr>
          <a:xfrm>
            <a:off x="914400" y="1783560"/>
            <a:ext cx="7772400" cy="2407440"/>
          </a:xfrm>
        </p:spPr>
        <p:txBody>
          <a:bodyPr>
            <a:normAutofit fontScale="92500" lnSpcReduction="20000"/>
          </a:bodyPr>
          <a:lstStyle/>
          <a:p>
            <a:r>
              <a:rPr lang="en-US" b="1" dirty="0" smtClean="0">
                <a:solidFill>
                  <a:srgbClr val="FFFF00"/>
                </a:solidFill>
              </a:rPr>
              <a:t>Example 1-4.</a:t>
            </a:r>
            <a:endParaRPr lang="en-US" dirty="0" smtClean="0">
              <a:solidFill>
                <a:srgbClr val="FFFF00"/>
              </a:solidFill>
            </a:endParaRPr>
          </a:p>
          <a:p>
            <a:pPr>
              <a:buNone/>
            </a:pPr>
            <a:r>
              <a:rPr lang="en-US" dirty="0" smtClean="0"/>
              <a:t>A fluid flows at a velocity of 2 m/s through a pipe with a diameter of 0.2 m. Determine the flow rate.</a:t>
            </a:r>
          </a:p>
          <a:p>
            <a:pPr>
              <a:buNone/>
            </a:pPr>
            <a:r>
              <a:rPr lang="en-US" b="1" dirty="0" smtClean="0">
                <a:solidFill>
                  <a:srgbClr val="FFFF00"/>
                </a:solidFill>
              </a:rPr>
              <a:t>Solution:</a:t>
            </a:r>
            <a:endParaRPr lang="en-US" dirty="0" smtClean="0">
              <a:solidFill>
                <a:srgbClr val="FFFF00"/>
              </a:solidFill>
            </a:endParaRPr>
          </a:p>
          <a:p>
            <a:pPr>
              <a:buNone/>
            </a:pPr>
            <a:r>
              <a:rPr lang="en-US" dirty="0" smtClean="0"/>
              <a:t>1. Calculate the pipe area</a:t>
            </a: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3" name="Object 1"/>
          <p:cNvGraphicFramePr>
            <a:graphicFrameLocks noChangeAspect="1"/>
          </p:cNvGraphicFramePr>
          <p:nvPr/>
        </p:nvGraphicFramePr>
        <p:xfrm>
          <a:off x="1600200" y="4267200"/>
          <a:ext cx="4406900" cy="809625"/>
        </p:xfrm>
        <a:graphic>
          <a:graphicData uri="http://schemas.openxmlformats.org/presentationml/2006/ole">
            <mc:AlternateContent xmlns:mc="http://schemas.openxmlformats.org/markup-compatibility/2006">
              <mc:Choice xmlns:v="urn:schemas-microsoft-com:vml" Requires="v">
                <p:oleObj spid="_x0000_s90118" name="Equation" r:id="rId3" imgW="2336760" imgH="431640" progId="Equation.3">
                  <p:embed/>
                </p:oleObj>
              </mc:Choice>
              <mc:Fallback>
                <p:oleObj name="Equation" r:id="rId3" imgW="233676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267200"/>
                        <a:ext cx="4406900" cy="809625"/>
                      </a:xfrm>
                      <a:prstGeom prst="rect">
                        <a:avLst/>
                      </a:prstGeom>
                      <a:solidFill>
                        <a:schemeClr val="tx1"/>
                      </a:solidFill>
                    </p:spPr>
                  </p:pic>
                </p:oleObj>
              </mc:Fallback>
            </mc:AlternateContent>
          </a:graphicData>
        </a:graphic>
      </p:graphicFrame>
      <p:sp>
        <p:nvSpPr>
          <p:cNvPr id="6" name="Rectangle 5"/>
          <p:cNvSpPr/>
          <p:nvPr/>
        </p:nvSpPr>
        <p:spPr>
          <a:xfrm>
            <a:off x="1143000" y="5257800"/>
            <a:ext cx="3849515" cy="523220"/>
          </a:xfrm>
          <a:prstGeom prst="rect">
            <a:avLst/>
          </a:prstGeom>
        </p:spPr>
        <p:txBody>
          <a:bodyPr wrap="none">
            <a:spAutoFit/>
          </a:bodyPr>
          <a:lstStyle/>
          <a:p>
            <a:r>
              <a:rPr lang="en-US" sz="2800" dirty="0" smtClean="0"/>
              <a:t>2. Calculate the flow rate</a:t>
            </a:r>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5" name="Object 3"/>
          <p:cNvGraphicFramePr>
            <a:graphicFrameLocks noChangeAspect="1"/>
          </p:cNvGraphicFramePr>
          <p:nvPr/>
        </p:nvGraphicFramePr>
        <p:xfrm>
          <a:off x="990600" y="5943600"/>
          <a:ext cx="1600200" cy="533401"/>
        </p:xfrm>
        <a:graphic>
          <a:graphicData uri="http://schemas.openxmlformats.org/presentationml/2006/ole">
            <mc:AlternateContent xmlns:mc="http://schemas.openxmlformats.org/markup-compatibility/2006">
              <mc:Choice xmlns:v="urn:schemas-microsoft-com:vml" Requires="v">
                <p:oleObj spid="_x0000_s90119" name="Equation" r:id="rId5" imgW="647419" imgH="203112" progId="Equation.3">
                  <p:embed/>
                </p:oleObj>
              </mc:Choice>
              <mc:Fallback>
                <p:oleObj name="Equation" r:id="rId5" imgW="647419" imgH="203112"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943600"/>
                        <a:ext cx="1600200" cy="533401"/>
                      </a:xfrm>
                      <a:prstGeom prst="rect">
                        <a:avLst/>
                      </a:prstGeom>
                      <a:solidFill>
                        <a:schemeClr val="tx1"/>
                      </a:solidFill>
                    </p:spPr>
                  </p:pic>
                </p:oleObj>
              </mc:Fallback>
            </mc:AlternateContent>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7" name="Object 5"/>
          <p:cNvGraphicFramePr>
            <a:graphicFrameLocks noChangeAspect="1"/>
          </p:cNvGraphicFramePr>
          <p:nvPr/>
        </p:nvGraphicFramePr>
        <p:xfrm>
          <a:off x="3810000" y="5706876"/>
          <a:ext cx="4191000" cy="936061"/>
        </p:xfrm>
        <a:graphic>
          <a:graphicData uri="http://schemas.openxmlformats.org/presentationml/2006/ole">
            <mc:AlternateContent xmlns:mc="http://schemas.openxmlformats.org/markup-compatibility/2006">
              <mc:Choice xmlns:v="urn:schemas-microsoft-com:vml" Requires="v">
                <p:oleObj spid="_x0000_s90120" name="Equation" r:id="rId7" imgW="1879600" imgH="419100" progId="Equation.3">
                  <p:embed/>
                </p:oleObj>
              </mc:Choice>
              <mc:Fallback>
                <p:oleObj name="Equation" r:id="rId7" imgW="1879600" imgH="4191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706876"/>
                        <a:ext cx="4191000" cy="936061"/>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4.3.2	The continuity equation</a:t>
            </a:r>
            <a:r>
              <a:rPr lang="en-US" b="1" dirty="0" smtClean="0"/>
              <a:t/>
            </a:r>
            <a:br>
              <a:rPr lang="en-US" b="1" dirty="0" smtClean="0"/>
            </a:br>
            <a:endParaRPr lang="en-US" dirty="0"/>
          </a:p>
        </p:txBody>
      </p:sp>
      <p:sp>
        <p:nvSpPr>
          <p:cNvPr id="3" name="Content Placeholder 2"/>
          <p:cNvSpPr>
            <a:spLocks noGrp="1"/>
          </p:cNvSpPr>
          <p:nvPr>
            <p:ph idx="1"/>
          </p:nvPr>
        </p:nvSpPr>
        <p:spPr>
          <a:xfrm>
            <a:off x="914400" y="1219200"/>
            <a:ext cx="7772400" cy="3048000"/>
          </a:xfrm>
        </p:spPr>
        <p:txBody>
          <a:bodyPr>
            <a:normAutofit fontScale="92500" lnSpcReduction="20000"/>
          </a:bodyPr>
          <a:lstStyle/>
          <a:p>
            <a:pPr algn="just">
              <a:buNone/>
            </a:pPr>
            <a:r>
              <a:rPr lang="en-US" dirty="0" smtClean="0"/>
              <a:t>	Hydraulic systems commonly have a pump that produces a constant flow rate. If we assume that the fluid is incompressible (oil), this situation is referred to as steady flow. This simply means that whatever volume of fluid flows through one section of the system must also flow through any other section. Fig. 1.12 shows a system where flow is constant and the diameter varies</a:t>
            </a:r>
            <a:endParaRPr lang="en-US"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7" name="Object 1"/>
          <p:cNvGraphicFramePr>
            <a:graphicFrameLocks noChangeAspect="1"/>
          </p:cNvGraphicFramePr>
          <p:nvPr/>
        </p:nvGraphicFramePr>
        <p:xfrm>
          <a:off x="1981200" y="4495800"/>
          <a:ext cx="5316538" cy="1524000"/>
        </p:xfrm>
        <a:graphic>
          <a:graphicData uri="http://schemas.openxmlformats.org/presentationml/2006/ole">
            <mc:AlternateContent xmlns:mc="http://schemas.openxmlformats.org/markup-compatibility/2006">
              <mc:Choice xmlns:v="urn:schemas-microsoft-com:vml" Requires="v">
                <p:oleObj spid="_x0000_s91138" name="Picture" r:id="rId3" imgW="4518848" imgH="1274970" progId="Word.Picture.8">
                  <p:embed/>
                </p:oleObj>
              </mc:Choice>
              <mc:Fallback>
                <p:oleObj name="Picture" r:id="rId3" imgW="4518848" imgH="1274970"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r="1215"/>
                      <a:stretch>
                        <a:fillRect/>
                      </a:stretch>
                    </p:blipFill>
                    <p:spPr bwMode="auto">
                      <a:xfrm>
                        <a:off x="1981200" y="4495800"/>
                        <a:ext cx="5316538" cy="1524000"/>
                      </a:xfrm>
                      <a:prstGeom prst="rect">
                        <a:avLst/>
                      </a:prstGeom>
                      <a:solidFill>
                        <a:schemeClr val="tx1"/>
                      </a:solidFill>
                    </p:spPr>
                  </p:pic>
                </p:oleObj>
              </mc:Fallback>
            </mc:AlternateContent>
          </a:graphicData>
        </a:graphic>
      </p:graphicFrame>
      <p:sp>
        <p:nvSpPr>
          <p:cNvPr id="91139" name="Rectangle 3"/>
          <p:cNvSpPr>
            <a:spLocks noChangeArrowheads="1"/>
          </p:cNvSpPr>
          <p:nvPr/>
        </p:nvSpPr>
        <p:spPr bwMode="auto">
          <a:xfrm>
            <a:off x="2438400" y="6141423"/>
            <a:ext cx="4038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Fig.1.12: Continuity of flow.</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4.3.2	The continuity equation</a:t>
            </a:r>
            <a:endParaRPr lang="en-US" sz="3600" dirty="0"/>
          </a:p>
        </p:txBody>
      </p:sp>
      <p:sp>
        <p:nvSpPr>
          <p:cNvPr id="3" name="Content Placeholder 2"/>
          <p:cNvSpPr>
            <a:spLocks noGrp="1"/>
          </p:cNvSpPr>
          <p:nvPr>
            <p:ph idx="1"/>
          </p:nvPr>
        </p:nvSpPr>
        <p:spPr>
          <a:xfrm>
            <a:off x="914400" y="1783560"/>
            <a:ext cx="7772400" cy="502440"/>
          </a:xfrm>
        </p:spPr>
        <p:txBody>
          <a:bodyPr>
            <a:normAutofit fontScale="62500" lnSpcReduction="20000"/>
          </a:bodyPr>
          <a:lstStyle/>
          <a:p>
            <a:pPr>
              <a:buNone/>
            </a:pPr>
            <a:r>
              <a:rPr lang="en-US" sz="4600" dirty="0" smtClean="0"/>
              <a:t>The following equation applies in this system:</a:t>
            </a:r>
          </a:p>
          <a:p>
            <a:pPr>
              <a:buNone/>
            </a:pPr>
            <a:endParaRPr lang="en-US" dirty="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61" name="Object 1"/>
          <p:cNvGraphicFramePr>
            <a:graphicFrameLocks noChangeAspect="1"/>
          </p:cNvGraphicFramePr>
          <p:nvPr/>
        </p:nvGraphicFramePr>
        <p:xfrm>
          <a:off x="3733800" y="2667000"/>
          <a:ext cx="2057400" cy="885160"/>
        </p:xfrm>
        <a:graphic>
          <a:graphicData uri="http://schemas.openxmlformats.org/presentationml/2006/ole">
            <mc:AlternateContent xmlns:mc="http://schemas.openxmlformats.org/markup-compatibility/2006">
              <mc:Choice xmlns:v="urn:schemas-microsoft-com:vml" Requires="v">
                <p:oleObj spid="_x0000_s92165" name="Equation" r:id="rId3" imgW="507780" imgH="215806" progId="Equation.3">
                  <p:embed/>
                </p:oleObj>
              </mc:Choice>
              <mc:Fallback>
                <p:oleObj name="Equation" r:id="rId3" imgW="507780" imgH="215806"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67000"/>
                        <a:ext cx="2057400" cy="885160"/>
                      </a:xfrm>
                      <a:prstGeom prst="rect">
                        <a:avLst/>
                      </a:prstGeom>
                      <a:solidFill>
                        <a:schemeClr val="tx1"/>
                      </a:solidFill>
                    </p:spPr>
                  </p:pic>
                </p:oleObj>
              </mc:Fallback>
            </mc:AlternateContent>
          </a:graphicData>
        </a:graphic>
      </p:graphicFrame>
      <p:sp>
        <p:nvSpPr>
          <p:cNvPr id="92163" name="Rectangle 3"/>
          <p:cNvSpPr>
            <a:spLocks noChangeArrowheads="1"/>
          </p:cNvSpPr>
          <p:nvPr/>
        </p:nvSpPr>
        <p:spPr bwMode="auto">
          <a:xfrm>
            <a:off x="2819400" y="3748445"/>
            <a:ext cx="3276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Therefore,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64" name="Object 4"/>
          <p:cNvGraphicFramePr>
            <a:graphicFrameLocks noChangeAspect="1"/>
          </p:cNvGraphicFramePr>
          <p:nvPr/>
        </p:nvGraphicFramePr>
        <p:xfrm>
          <a:off x="2743200" y="4191000"/>
          <a:ext cx="3810000" cy="803313"/>
        </p:xfrm>
        <a:graphic>
          <a:graphicData uri="http://schemas.openxmlformats.org/presentationml/2006/ole">
            <mc:AlternateContent xmlns:mc="http://schemas.openxmlformats.org/markup-compatibility/2006">
              <mc:Choice xmlns:v="urn:schemas-microsoft-com:vml" Requires="v">
                <p:oleObj spid="_x0000_s92166" name="Equation" r:id="rId5" imgW="1053643" imgH="215806" progId="Equation.3">
                  <p:embed/>
                </p:oleObj>
              </mc:Choice>
              <mc:Fallback>
                <p:oleObj name="Equation" r:id="rId5" imgW="1053643" imgH="215806"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191000"/>
                        <a:ext cx="3810000" cy="803313"/>
                      </a:xfrm>
                      <a:prstGeom prst="rect">
                        <a:avLst/>
                      </a:prstGeom>
                      <a:solidFill>
                        <a:schemeClr val="tx1"/>
                      </a:solidFill>
                    </p:spPr>
                  </p:pic>
                </p:oleObj>
              </mc:Fallback>
            </mc:AlternateContent>
          </a:graphicData>
        </a:graphic>
      </p:graphicFrame>
      <p:sp>
        <p:nvSpPr>
          <p:cNvPr id="92166" name="Rectangle 6"/>
          <p:cNvSpPr>
            <a:spLocks noChangeArrowheads="1"/>
          </p:cNvSpPr>
          <p:nvPr/>
        </p:nvSpPr>
        <p:spPr bwMode="auto">
          <a:xfrm>
            <a:off x="457200" y="5496953"/>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Verdana" pitchFamily="34" charset="0"/>
                <a:ea typeface="Times New Roman" pitchFamily="18" charset="0"/>
                <a:cs typeface="Arial" pitchFamily="34" charset="0"/>
              </a:rPr>
              <a:t>The following example illustrates the significance of the continuity equation shown above.</a:t>
            </a:r>
            <a:endParaRPr kumimoji="0" lang="en-US" sz="3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lstStyle/>
          <a:p>
            <a:r>
              <a:rPr lang="en-US" sz="3600" b="1" dirty="0" smtClean="0"/>
              <a:t>4.3.2	The continuity equation</a:t>
            </a:r>
            <a:endParaRPr lang="en-US" sz="3600" dirty="0"/>
          </a:p>
        </p:txBody>
      </p:sp>
      <p:sp>
        <p:nvSpPr>
          <p:cNvPr id="3" name="Content Placeholder 2"/>
          <p:cNvSpPr>
            <a:spLocks noGrp="1"/>
          </p:cNvSpPr>
          <p:nvPr>
            <p:ph idx="1"/>
          </p:nvPr>
        </p:nvSpPr>
        <p:spPr>
          <a:xfrm>
            <a:off x="457200" y="1066800"/>
            <a:ext cx="8229600" cy="3505200"/>
          </a:xfrm>
        </p:spPr>
        <p:txBody>
          <a:bodyPr>
            <a:normAutofit/>
          </a:bodyPr>
          <a:lstStyle/>
          <a:p>
            <a:r>
              <a:rPr lang="en-US" b="1" dirty="0" smtClean="0">
                <a:solidFill>
                  <a:srgbClr val="FFFF00"/>
                </a:solidFill>
              </a:rPr>
              <a:t>Example 1-5.</a:t>
            </a:r>
            <a:endParaRPr lang="en-US" dirty="0" smtClean="0">
              <a:solidFill>
                <a:srgbClr val="FFFF00"/>
              </a:solidFill>
            </a:endParaRPr>
          </a:p>
          <a:p>
            <a:r>
              <a:rPr lang="en-US" dirty="0" smtClean="0"/>
              <a:t>A fluid flows at a velocity of 0.2 m/s at point 1 in the system shown in Fig. 1.12. The diameter at point 1 is 50mm and the diameter at point 2 is 30 mm. Determine the flow velocity at point 2. Also determine the flow rate in m/s.</a:t>
            </a:r>
          </a:p>
          <a:p>
            <a:r>
              <a:rPr lang="en-US" dirty="0" smtClean="0">
                <a:solidFill>
                  <a:srgbClr val="FFFF00"/>
                </a:solidFill>
              </a:rPr>
              <a:t>1. Calculate the areas</a:t>
            </a:r>
          </a:p>
          <a:p>
            <a:endParaRPr lang="en-US" dirty="0"/>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85" name="Object 1"/>
          <p:cNvGraphicFramePr>
            <a:graphicFrameLocks noChangeAspect="1"/>
          </p:cNvGraphicFramePr>
          <p:nvPr/>
        </p:nvGraphicFramePr>
        <p:xfrm>
          <a:off x="2133600" y="4953000"/>
          <a:ext cx="5411047" cy="733425"/>
        </p:xfrm>
        <a:graphic>
          <a:graphicData uri="http://schemas.openxmlformats.org/presentationml/2006/ole">
            <mc:AlternateContent xmlns:mc="http://schemas.openxmlformats.org/markup-compatibility/2006">
              <mc:Choice xmlns:v="urn:schemas-microsoft-com:vml" Requires="v">
                <p:oleObj spid="_x0000_s93188" name="Equation" r:id="rId4" imgW="3162300" imgH="431800" progId="Equation.3">
                  <p:embed/>
                </p:oleObj>
              </mc:Choice>
              <mc:Fallback>
                <p:oleObj name="Equation" r:id="rId4" imgW="3162300" imgH="4318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953000"/>
                        <a:ext cx="5411047" cy="733425"/>
                      </a:xfrm>
                      <a:prstGeom prst="rect">
                        <a:avLst/>
                      </a:prstGeom>
                      <a:solidFill>
                        <a:schemeClr val="tx1"/>
                      </a:solidFill>
                    </p:spPr>
                  </p:pic>
                </p:oleObj>
              </mc:Fallback>
            </mc:AlternateContent>
          </a:graphicData>
        </a:graphic>
      </p:graphicFrame>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87" name="Object 3"/>
          <p:cNvGraphicFramePr>
            <a:graphicFrameLocks noChangeAspect="1"/>
          </p:cNvGraphicFramePr>
          <p:nvPr/>
        </p:nvGraphicFramePr>
        <p:xfrm>
          <a:off x="2286000" y="5943600"/>
          <a:ext cx="5410200" cy="734786"/>
        </p:xfrm>
        <a:graphic>
          <a:graphicData uri="http://schemas.openxmlformats.org/presentationml/2006/ole">
            <mc:AlternateContent xmlns:mc="http://schemas.openxmlformats.org/markup-compatibility/2006">
              <mc:Choice xmlns:v="urn:schemas-microsoft-com:vml" Requires="v">
                <p:oleObj spid="_x0000_s93189" name="Equation" r:id="rId6" imgW="3200400" imgH="431800" progId="Equation.3">
                  <p:embed/>
                </p:oleObj>
              </mc:Choice>
              <mc:Fallback>
                <p:oleObj name="Equation" r:id="rId6" imgW="32004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943600"/>
                        <a:ext cx="5410200" cy="734786"/>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4.3.2	The continuity equation</a:t>
            </a:r>
            <a:r>
              <a:rPr lang="en-US" b="1" dirty="0" smtClean="0"/>
              <a:t/>
            </a:r>
            <a:br>
              <a:rPr lang="en-US" b="1" dirty="0" smtClean="0"/>
            </a:br>
            <a:endParaRPr lang="en-US" dirty="0"/>
          </a:p>
        </p:txBody>
      </p:sp>
      <p:sp>
        <p:nvSpPr>
          <p:cNvPr id="3" name="Content Placeholder 2"/>
          <p:cNvSpPr>
            <a:spLocks noGrp="1"/>
          </p:cNvSpPr>
          <p:nvPr>
            <p:ph idx="1"/>
          </p:nvPr>
        </p:nvSpPr>
        <p:spPr>
          <a:xfrm>
            <a:off x="609600" y="1524000"/>
            <a:ext cx="8077200" cy="609600"/>
          </a:xfrm>
        </p:spPr>
        <p:txBody>
          <a:bodyPr/>
          <a:lstStyle/>
          <a:p>
            <a:pPr>
              <a:buNone/>
            </a:pPr>
            <a:r>
              <a:rPr lang="en-US" dirty="0" smtClean="0"/>
              <a:t>2. Calculate the velocity at point 2</a:t>
            </a:r>
          </a:p>
          <a:p>
            <a:pPr>
              <a:buNone/>
            </a:pPr>
            <a:endParaRPr lang="en-US" dirty="0"/>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09" name="Object 1"/>
          <p:cNvGraphicFramePr>
            <a:graphicFrameLocks noChangeAspect="1"/>
          </p:cNvGraphicFramePr>
          <p:nvPr/>
        </p:nvGraphicFramePr>
        <p:xfrm>
          <a:off x="3276600" y="2133600"/>
          <a:ext cx="1447800" cy="628291"/>
        </p:xfrm>
        <a:graphic>
          <a:graphicData uri="http://schemas.openxmlformats.org/presentationml/2006/ole">
            <mc:AlternateContent xmlns:mc="http://schemas.openxmlformats.org/markup-compatibility/2006">
              <mc:Choice xmlns:v="urn:schemas-microsoft-com:vml" Requires="v">
                <p:oleObj spid="_x0000_s94217" name="Equation" r:id="rId3" imgW="507780" imgH="215806" progId="Equation.3">
                  <p:embed/>
                </p:oleObj>
              </mc:Choice>
              <mc:Fallback>
                <p:oleObj name="Equation" r:id="rId3" imgW="507780" imgH="215806"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1447800" cy="628291"/>
                      </a:xfrm>
                      <a:prstGeom prst="rect">
                        <a:avLst/>
                      </a:prstGeom>
                      <a:solidFill>
                        <a:schemeClr val="tx1"/>
                      </a:solidFill>
                    </p:spPr>
                  </p:pic>
                </p:oleObj>
              </mc:Fallback>
            </mc:AlternateContent>
          </a:graphicData>
        </a:graphic>
      </p:graphicFrame>
      <p:sp>
        <p:nvSpPr>
          <p:cNvPr id="6" name="Rectangle 5"/>
          <p:cNvSpPr/>
          <p:nvPr/>
        </p:nvSpPr>
        <p:spPr>
          <a:xfrm>
            <a:off x="1143000" y="2895600"/>
            <a:ext cx="1590500" cy="461665"/>
          </a:xfrm>
          <a:prstGeom prst="rect">
            <a:avLst/>
          </a:prstGeom>
        </p:spPr>
        <p:txBody>
          <a:bodyPr wrap="none">
            <a:spAutoFit/>
          </a:bodyPr>
          <a:lstStyle/>
          <a:p>
            <a:r>
              <a:rPr lang="en-US" sz="2400" dirty="0" smtClean="0"/>
              <a:t>Therefore, </a:t>
            </a:r>
            <a:endParaRPr lang="en-US" sz="2400" dirty="0"/>
          </a:p>
        </p:txBody>
      </p:sp>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1" name="Object 3"/>
          <p:cNvGraphicFramePr>
            <a:graphicFrameLocks noChangeAspect="1"/>
          </p:cNvGraphicFramePr>
          <p:nvPr/>
        </p:nvGraphicFramePr>
        <p:xfrm>
          <a:off x="3505200" y="3124200"/>
          <a:ext cx="2590800" cy="536832"/>
        </p:xfrm>
        <a:graphic>
          <a:graphicData uri="http://schemas.openxmlformats.org/presentationml/2006/ole">
            <mc:AlternateContent xmlns:mc="http://schemas.openxmlformats.org/markup-compatibility/2006">
              <mc:Choice xmlns:v="urn:schemas-microsoft-com:vml" Requires="v">
                <p:oleObj spid="_x0000_s94218" name="Equation" r:id="rId5" imgW="1053643" imgH="215806" progId="Equation.3">
                  <p:embed/>
                </p:oleObj>
              </mc:Choice>
              <mc:Fallback>
                <p:oleObj name="Equation" r:id="rId5" imgW="1053643" imgH="21580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124200"/>
                        <a:ext cx="2590800" cy="536832"/>
                      </a:xfrm>
                      <a:prstGeom prst="rect">
                        <a:avLst/>
                      </a:prstGeom>
                      <a:solidFill>
                        <a:schemeClr val="tx1"/>
                      </a:solidFill>
                    </p:spPr>
                  </p:pic>
                </p:oleObj>
              </mc:Fallback>
            </mc:AlternateContent>
          </a:graphicData>
        </a:graphic>
      </p:graphicFrame>
      <p:sp>
        <p:nvSpPr>
          <p:cNvPr id="942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3" name="Object 5"/>
          <p:cNvGraphicFramePr>
            <a:graphicFrameLocks noChangeAspect="1"/>
          </p:cNvGraphicFramePr>
          <p:nvPr/>
        </p:nvGraphicFramePr>
        <p:xfrm>
          <a:off x="2057400" y="3811073"/>
          <a:ext cx="4953000" cy="837127"/>
        </p:xfrm>
        <a:graphic>
          <a:graphicData uri="http://schemas.openxmlformats.org/presentationml/2006/ole">
            <mc:AlternateContent xmlns:mc="http://schemas.openxmlformats.org/markup-compatibility/2006">
              <mc:Choice xmlns:v="urn:schemas-microsoft-com:vml" Requires="v">
                <p:oleObj spid="_x0000_s94219" name="Equation" r:id="rId7" imgW="2705100" imgH="457200" progId="Equation.3">
                  <p:embed/>
                </p:oleObj>
              </mc:Choice>
              <mc:Fallback>
                <p:oleObj name="Equation" r:id="rId7" imgW="2705100" imgH="457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811073"/>
                        <a:ext cx="4953000" cy="837127"/>
                      </a:xfrm>
                      <a:prstGeom prst="rect">
                        <a:avLst/>
                      </a:prstGeom>
                      <a:solidFill>
                        <a:schemeClr val="tx1"/>
                      </a:solidFill>
                    </p:spPr>
                  </p:pic>
                </p:oleObj>
              </mc:Fallback>
            </mc:AlternateContent>
          </a:graphicData>
        </a:graphic>
      </p:graphicFrame>
      <p:sp>
        <p:nvSpPr>
          <p:cNvPr id="94215" name="Rectangle 7"/>
          <p:cNvSpPr>
            <a:spLocks noChangeArrowheads="1"/>
          </p:cNvSpPr>
          <p:nvPr/>
        </p:nvSpPr>
        <p:spPr bwMode="auto">
          <a:xfrm>
            <a:off x="914400" y="4953000"/>
            <a:ext cx="6019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3. Calculate the flow rate in m/s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942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6" name="Object 8"/>
          <p:cNvGraphicFramePr>
            <a:graphicFrameLocks noChangeAspect="1"/>
          </p:cNvGraphicFramePr>
          <p:nvPr/>
        </p:nvGraphicFramePr>
        <p:xfrm>
          <a:off x="2057400" y="5493348"/>
          <a:ext cx="6172200" cy="450252"/>
        </p:xfrm>
        <a:graphic>
          <a:graphicData uri="http://schemas.openxmlformats.org/presentationml/2006/ole">
            <mc:AlternateContent xmlns:mc="http://schemas.openxmlformats.org/markup-compatibility/2006">
              <mc:Choice xmlns:v="urn:schemas-microsoft-com:vml" Requires="v">
                <p:oleObj spid="_x0000_s94220" name="Equation" r:id="rId9" imgW="3136900" imgH="228600" progId="Equation.3">
                  <p:embed/>
                </p:oleObj>
              </mc:Choice>
              <mc:Fallback>
                <p:oleObj name="Equation" r:id="rId9" imgW="3136900" imgH="2286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5493348"/>
                        <a:ext cx="6172200" cy="450252"/>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4.3.2	The continuity equation</a:t>
            </a:r>
            <a:endParaRPr lang="en-US" sz="3600" dirty="0"/>
          </a:p>
        </p:txBody>
      </p:sp>
      <p:sp>
        <p:nvSpPr>
          <p:cNvPr id="3" name="Content Placeholder 2"/>
          <p:cNvSpPr>
            <a:spLocks noGrp="1"/>
          </p:cNvSpPr>
          <p:nvPr>
            <p:ph idx="1"/>
          </p:nvPr>
        </p:nvSpPr>
        <p:spPr>
          <a:xfrm>
            <a:off x="685800" y="1371600"/>
            <a:ext cx="8001000" cy="4983960"/>
          </a:xfrm>
        </p:spPr>
        <p:txBody>
          <a:bodyPr>
            <a:normAutofit/>
          </a:bodyPr>
          <a:lstStyle/>
          <a:p>
            <a:pPr algn="just">
              <a:buNone/>
            </a:pPr>
            <a:r>
              <a:rPr lang="en-US" dirty="0" smtClean="0"/>
              <a:t>	The example shows that in a system with a steady flow rate, a reduction in area (pipe size) corresponds to an increase in flow velocity by the same factor. If the pipe diameter increases, the flow velocity is reduced by the same factor. This is an important concept to understand because in an actual hydraulic system, the pipe size changes repeatedly as the fluid flows through hoses, fittings, valves, and other devices.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5	Reading the pressure gauge </a:t>
            </a:r>
            <a:r>
              <a:rPr lang="en-US" b="1" dirty="0" smtClean="0"/>
              <a:t/>
            </a:r>
            <a:br>
              <a:rPr lang="en-US" b="1" dirty="0" smtClean="0"/>
            </a:br>
            <a:endParaRPr lang="en-US" dirty="0"/>
          </a:p>
        </p:txBody>
      </p:sp>
      <p:sp>
        <p:nvSpPr>
          <p:cNvPr id="3" name="Content Placeholder 2"/>
          <p:cNvSpPr>
            <a:spLocks noGrp="1"/>
          </p:cNvSpPr>
          <p:nvPr>
            <p:ph idx="1"/>
          </p:nvPr>
        </p:nvSpPr>
        <p:spPr>
          <a:xfrm>
            <a:off x="762000" y="1219200"/>
            <a:ext cx="7772400" cy="4572000"/>
          </a:xfrm>
        </p:spPr>
        <p:txBody>
          <a:bodyPr/>
          <a:lstStyle/>
          <a:p>
            <a:r>
              <a:rPr lang="en-US" dirty="0" smtClean="0"/>
              <a:t>The pressure gauge indicates the amount of pressure in a system. Technicians read these gauges to determine if a machine is operating properly.</a:t>
            </a:r>
          </a:p>
          <a:p>
            <a:r>
              <a:rPr lang="en-US" dirty="0" smtClean="0"/>
              <a:t>Most pressure gauges have a face plate that is graduated either in US units (psi) or SI units (Pascal or bar) note that; </a:t>
            </a:r>
          </a:p>
          <a:p>
            <a:pPr>
              <a:buNone/>
            </a:pPr>
            <a:r>
              <a:rPr lang="en-US" dirty="0" smtClean="0"/>
              <a:t>	1 bar=0.1 mega </a:t>
            </a:r>
            <a:r>
              <a:rPr lang="en-US" dirty="0" err="1" smtClean="0"/>
              <a:t>pascals</a:t>
            </a:r>
            <a:r>
              <a:rPr lang="en-US" dirty="0" smtClean="0"/>
              <a:t> as explained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5	Reading the pressure gauge </a:t>
            </a:r>
            <a:endParaRPr lang="en-US" sz="3600" b="1" dirty="0"/>
          </a:p>
        </p:txBody>
      </p:sp>
      <p:sp>
        <p:nvSpPr>
          <p:cNvPr id="3" name="Content Placeholder 2"/>
          <p:cNvSpPr>
            <a:spLocks noGrp="1"/>
          </p:cNvSpPr>
          <p:nvPr>
            <p:ph idx="1"/>
          </p:nvPr>
        </p:nvSpPr>
        <p:spPr>
          <a:xfrm>
            <a:off x="381000" y="1783560"/>
            <a:ext cx="4267200" cy="4572000"/>
          </a:xfrm>
        </p:spPr>
        <p:txBody>
          <a:bodyPr>
            <a:normAutofit fontScale="85000" lnSpcReduction="20000"/>
          </a:bodyPr>
          <a:lstStyle/>
          <a:p>
            <a:pPr algn="just"/>
            <a:r>
              <a:rPr lang="en-US" dirty="0" smtClean="0"/>
              <a:t>A pointer rotates on the graduated scale as the pressure changes to indicate the pressure in the system. The pressure gauge used in the hydraulic power pack is shown in Fig. 1.13. The outer black scale indicates pressure units of bar, and the inner red scale indicates pressure units in psi</a:t>
            </a:r>
            <a:endParaRPr lang="en-US" dirty="0"/>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257" name="Object 1"/>
          <p:cNvGraphicFramePr>
            <a:graphicFrameLocks noChangeAspect="1"/>
          </p:cNvGraphicFramePr>
          <p:nvPr/>
        </p:nvGraphicFramePr>
        <p:xfrm>
          <a:off x="4876800" y="2362200"/>
          <a:ext cx="3733800" cy="3505200"/>
        </p:xfrm>
        <a:graphic>
          <a:graphicData uri="http://schemas.openxmlformats.org/presentationml/2006/ole">
            <mc:AlternateContent xmlns:mc="http://schemas.openxmlformats.org/markup-compatibility/2006">
              <mc:Choice xmlns:v="urn:schemas-microsoft-com:vml" Requires="v">
                <p:oleObj spid="_x0000_s96258" name="Picture" r:id="rId3" imgW="3889668" imgH="3645394" progId="Word.Picture.8">
                  <p:embed/>
                </p:oleObj>
              </mc:Choice>
              <mc:Fallback>
                <p:oleObj name="Picture" r:id="rId3" imgW="3889668" imgH="3645394"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37338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259" name="Rectangle 3"/>
          <p:cNvSpPr>
            <a:spLocks noChangeArrowheads="1"/>
          </p:cNvSpPr>
          <p:nvPr/>
        </p:nvSpPr>
        <p:spPr bwMode="auto">
          <a:xfrm>
            <a:off x="4724400" y="6186846"/>
            <a:ext cx="4419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Fig. 1.13: A pressure gauge.</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77200" cy="914400"/>
          </a:xfrm>
        </p:spPr>
        <p:txBody>
          <a:bodyPr/>
          <a:lstStyle/>
          <a:p>
            <a:r>
              <a:rPr lang="en-US" sz="3200" b="1" dirty="0" smtClean="0">
                <a:solidFill>
                  <a:schemeClr val="accent1">
                    <a:lumMod val="75000"/>
                  </a:schemeClr>
                </a:solidFill>
              </a:rPr>
              <a:t>Module 1: Introduction to Hydraulics</a:t>
            </a:r>
            <a:endParaRPr lang="en-US" sz="3200" b="1" dirty="0"/>
          </a:p>
        </p:txBody>
      </p:sp>
      <p:sp>
        <p:nvSpPr>
          <p:cNvPr id="3" name="Content Placeholder 2"/>
          <p:cNvSpPr>
            <a:spLocks noGrp="1"/>
          </p:cNvSpPr>
          <p:nvPr>
            <p:ph idx="1"/>
          </p:nvPr>
        </p:nvSpPr>
        <p:spPr>
          <a:xfrm>
            <a:off x="914400" y="1143000"/>
            <a:ext cx="8001000" cy="5715000"/>
          </a:xfrm>
        </p:spPr>
        <p:txBody>
          <a:bodyPr>
            <a:normAutofit/>
          </a:bodyPr>
          <a:lstStyle/>
          <a:p>
            <a:r>
              <a:rPr lang="en-US" b="1" dirty="0" smtClean="0">
                <a:solidFill>
                  <a:srgbClr val="FF0000"/>
                </a:solidFill>
              </a:rPr>
              <a:t>Fluid power </a:t>
            </a:r>
            <a:r>
              <a:rPr lang="en-US" dirty="0" smtClean="0"/>
              <a:t>is the method of using pressurized fluid to transmit energy. </a:t>
            </a:r>
          </a:p>
          <a:p>
            <a:pPr>
              <a:buNone/>
            </a:pPr>
            <a:endParaRPr lang="en-US" dirty="0" smtClean="0"/>
          </a:p>
          <a:p>
            <a:r>
              <a:rPr lang="en-US" b="1" dirty="0" smtClean="0">
                <a:solidFill>
                  <a:srgbClr val="FF0000"/>
                </a:solidFill>
              </a:rPr>
              <a:t>Liquid</a:t>
            </a:r>
            <a:r>
              <a:rPr lang="en-US" dirty="0" smtClean="0"/>
              <a:t> or </a:t>
            </a:r>
            <a:r>
              <a:rPr lang="en-US" b="1" dirty="0" smtClean="0">
                <a:solidFill>
                  <a:srgbClr val="FF0000"/>
                </a:solidFill>
              </a:rPr>
              <a:t>Gas</a:t>
            </a:r>
            <a:r>
              <a:rPr lang="en-US" dirty="0" smtClean="0"/>
              <a:t> is referred to as a </a:t>
            </a:r>
            <a:r>
              <a:rPr lang="en-US" b="1" dirty="0" smtClean="0">
                <a:solidFill>
                  <a:srgbClr val="FF0000"/>
                </a:solidFill>
              </a:rPr>
              <a:t>fluid.</a:t>
            </a:r>
            <a:r>
              <a:rPr lang="en-US" dirty="0" smtClean="0"/>
              <a:t> Accordingly, there are two branches of fluid power;</a:t>
            </a:r>
            <a:r>
              <a:rPr lang="en-US" b="1" dirty="0" smtClean="0"/>
              <a:t> </a:t>
            </a:r>
            <a:r>
              <a:rPr lang="en-US" b="1" dirty="0" smtClean="0">
                <a:solidFill>
                  <a:srgbClr val="FFFF00"/>
                </a:solidFill>
              </a:rPr>
              <a:t>Pneumatics</a:t>
            </a:r>
            <a:r>
              <a:rPr lang="en-US" b="1" dirty="0" smtClean="0"/>
              <a:t>, </a:t>
            </a:r>
            <a:r>
              <a:rPr lang="en-US" dirty="0" smtClean="0"/>
              <a:t>and </a:t>
            </a:r>
            <a:r>
              <a:rPr lang="en-US" b="1" dirty="0" smtClean="0">
                <a:solidFill>
                  <a:srgbClr val="FFFF00"/>
                </a:solidFill>
              </a:rPr>
              <a:t>Hydraulics</a:t>
            </a:r>
            <a:r>
              <a:rPr lang="en-US" dirty="0" smtClean="0"/>
              <a:t>.</a:t>
            </a:r>
          </a:p>
          <a:p>
            <a:pPr>
              <a:buNone/>
            </a:pPr>
            <a:endParaRPr lang="en-US" dirty="0" smtClean="0"/>
          </a:p>
          <a:p>
            <a:r>
              <a:rPr lang="en-US" b="1" dirty="0" smtClean="0">
                <a:solidFill>
                  <a:srgbClr val="FFFF00"/>
                </a:solidFill>
              </a:rPr>
              <a:t>Hydraulic systems </a:t>
            </a:r>
            <a:r>
              <a:rPr lang="en-US" dirty="0" smtClean="0"/>
              <a:t>use </a:t>
            </a:r>
            <a:r>
              <a:rPr lang="en-US" b="1" dirty="0" smtClean="0">
                <a:solidFill>
                  <a:srgbClr val="FF0000"/>
                </a:solidFill>
              </a:rPr>
              <a:t>liquid</a:t>
            </a:r>
            <a:r>
              <a:rPr lang="en-US" dirty="0" smtClean="0"/>
              <a:t> to transfer force from one point to another. </a:t>
            </a:r>
          </a:p>
          <a:p>
            <a:r>
              <a:rPr lang="en-US" b="1" dirty="0" smtClean="0">
                <a:solidFill>
                  <a:srgbClr val="FFFF00"/>
                </a:solidFill>
              </a:rPr>
              <a:t>Pneumatic systems </a:t>
            </a:r>
            <a:r>
              <a:rPr lang="en-US" dirty="0" smtClean="0"/>
              <a:t>use </a:t>
            </a:r>
            <a:r>
              <a:rPr lang="en-US" b="1" dirty="0" smtClean="0">
                <a:solidFill>
                  <a:srgbClr val="FF0000"/>
                </a:solidFill>
              </a:rPr>
              <a:t>air</a:t>
            </a:r>
            <a:r>
              <a:rPr lang="en-US" dirty="0" smtClean="0"/>
              <a:t> to transfer force from one point to another. Air is </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5	Reading the pressure gauge </a:t>
            </a:r>
            <a:r>
              <a:rPr lang="en-US" b="1" dirty="0" smtClean="0"/>
              <a:t/>
            </a:r>
            <a:br>
              <a:rPr lang="en-US" b="1" dirty="0" smtClean="0"/>
            </a:br>
            <a:endParaRPr lang="en-US" dirty="0"/>
          </a:p>
        </p:txBody>
      </p:sp>
      <p:sp>
        <p:nvSpPr>
          <p:cNvPr id="3" name="Content Placeholder 2"/>
          <p:cNvSpPr>
            <a:spLocks noGrp="1"/>
          </p:cNvSpPr>
          <p:nvPr>
            <p:ph idx="1"/>
          </p:nvPr>
        </p:nvSpPr>
        <p:spPr>
          <a:xfrm>
            <a:off x="228600" y="1295400"/>
            <a:ext cx="8915400" cy="5562600"/>
          </a:xfrm>
        </p:spPr>
        <p:txBody>
          <a:bodyPr>
            <a:normAutofit fontScale="85000" lnSpcReduction="20000"/>
          </a:bodyPr>
          <a:lstStyle/>
          <a:p>
            <a:pPr algn="just"/>
            <a:r>
              <a:rPr lang="en-US" dirty="0" smtClean="0"/>
              <a:t>Each scale is graduated with a series of numbers ranging from 0 to a maximum number. In case of the gauge shown, it is graduated from 0 to a maximum reading of 100 bar or a maximum reading of 1450 psi. The maximum reading is always called the range of the gauge.</a:t>
            </a:r>
          </a:p>
          <a:p>
            <a:pPr algn="just"/>
            <a:endParaRPr lang="en-US" dirty="0" smtClean="0"/>
          </a:p>
          <a:p>
            <a:pPr algn="just"/>
            <a:r>
              <a:rPr lang="en-US" dirty="0" smtClean="0"/>
              <a:t>To read the pressure gauge, you only need to read the inner red scale or the outer red scale to which the pointer points. If the pointer points to a position between the two numbers, you read the gauge to the closest graduation.</a:t>
            </a:r>
          </a:p>
          <a:p>
            <a:pPr algn="just"/>
            <a:endParaRPr lang="en-US" dirty="0" smtClean="0"/>
          </a:p>
          <a:p>
            <a:pPr algn="just"/>
            <a:r>
              <a:rPr lang="en-US" dirty="0" smtClean="0"/>
              <a:t>In the bar scale there are 4 graduations between 0 and 20; this means the value of each graduation is 20/4=5 bar. In the psi scale there are 4 graduations between 0 and 200; this means the value of each graduation is 200/4=50 psi.</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5.1	Activity 2: Setting the hydraulic pressure to 30 </a:t>
            </a:r>
            <a:r>
              <a:rPr lang="en-US" sz="2400" b="1" dirty="0" smtClean="0"/>
              <a:t>bar. </a:t>
            </a:r>
            <a:r>
              <a:rPr lang="en-US" b="1" dirty="0" smtClean="0"/>
              <a:t/>
            </a:r>
            <a:br>
              <a:rPr lang="en-US" b="1" dirty="0" smtClean="0"/>
            </a:br>
            <a:endParaRPr lang="en-US" dirty="0"/>
          </a:p>
        </p:txBody>
      </p:sp>
      <p:sp>
        <p:nvSpPr>
          <p:cNvPr id="3" name="Content Placeholder 2"/>
          <p:cNvSpPr>
            <a:spLocks noGrp="1"/>
          </p:cNvSpPr>
          <p:nvPr>
            <p:ph idx="1"/>
          </p:nvPr>
        </p:nvSpPr>
        <p:spPr>
          <a:xfrm>
            <a:off x="457200" y="1524000"/>
            <a:ext cx="4800600" cy="4831560"/>
          </a:xfrm>
        </p:spPr>
        <p:txBody>
          <a:bodyPr>
            <a:normAutofit fontScale="70000" lnSpcReduction="20000"/>
          </a:bodyPr>
          <a:lstStyle/>
          <a:p>
            <a:pPr algn="just">
              <a:buNone/>
            </a:pPr>
            <a:r>
              <a:rPr lang="en-US" sz="4000" b="1" dirty="0" smtClean="0">
                <a:solidFill>
                  <a:srgbClr val="FFFF00"/>
                </a:solidFill>
              </a:rPr>
              <a:t>Procedures:</a:t>
            </a:r>
            <a:r>
              <a:rPr lang="en-US" dirty="0" smtClean="0"/>
              <a:t> </a:t>
            </a:r>
          </a:p>
          <a:p>
            <a:pPr algn="just">
              <a:buNone/>
            </a:pPr>
            <a:r>
              <a:rPr lang="en-US" dirty="0" smtClean="0"/>
              <a:t>1- Switch on the electrical power supply first and then the hydraulic power pack.</a:t>
            </a:r>
          </a:p>
          <a:p>
            <a:pPr algn="just">
              <a:buNone/>
            </a:pPr>
            <a:r>
              <a:rPr lang="en-US" dirty="0" smtClean="0"/>
              <a:t>2- Use the pressure relief valve to set  the pressure to 30 bars. </a:t>
            </a:r>
          </a:p>
          <a:p>
            <a:pPr algn="just">
              <a:buNone/>
            </a:pPr>
            <a:r>
              <a:rPr lang="en-US" dirty="0" smtClean="0"/>
              <a:t>3- While you are adjusting the pressure observe the pressure gauge.</a:t>
            </a:r>
          </a:p>
          <a:p>
            <a:pPr algn="just">
              <a:buNone/>
            </a:pPr>
            <a:r>
              <a:rPr lang="en-US" dirty="0" smtClean="0"/>
              <a:t>4- When the pressure gauge indicates 30  bar, switch off the hydraulic power pack first, and then the electrical power supply</a:t>
            </a:r>
          </a:p>
          <a:p>
            <a:pPr algn="just">
              <a:buNone/>
            </a:pPr>
            <a:r>
              <a:rPr lang="en-US" dirty="0" smtClean="0"/>
              <a:t> </a:t>
            </a:r>
          </a:p>
          <a:p>
            <a:pPr algn="just">
              <a:buNone/>
            </a:pPr>
            <a:r>
              <a:rPr lang="en-US" b="1" i="1" u="sng" dirty="0" smtClean="0"/>
              <a:t>For more information, refer to the movie section </a:t>
            </a:r>
            <a:endParaRPr lang="en-US" dirty="0" smtClean="0"/>
          </a:p>
          <a:p>
            <a:endParaRPr lang="en-US" dirty="0"/>
          </a:p>
        </p:txBody>
      </p:sp>
      <p:pic>
        <p:nvPicPr>
          <p:cNvPr id="99330" name="Picture 2" descr="AVSEQ01 020_0001"/>
          <p:cNvPicPr>
            <a:picLocks noChangeAspect="1" noChangeArrowheads="1"/>
          </p:cNvPicPr>
          <p:nvPr/>
        </p:nvPicPr>
        <p:blipFill>
          <a:blip r:embed="rId2" cstate="print"/>
          <a:srcRect/>
          <a:stretch>
            <a:fillRect/>
          </a:stretch>
        </p:blipFill>
        <p:spPr bwMode="auto">
          <a:xfrm>
            <a:off x="5265529" y="1752600"/>
            <a:ext cx="3876193" cy="3005138"/>
          </a:xfrm>
          <a:prstGeom prst="rect">
            <a:avLst/>
          </a:prstGeom>
          <a:noFill/>
          <a:ln w="9525">
            <a:noFill/>
            <a:miter lim="800000"/>
            <a:headEnd/>
            <a:tailEnd/>
          </a:ln>
        </p:spPr>
      </p:pic>
      <p:sp>
        <p:nvSpPr>
          <p:cNvPr id="99331" name="Rectangle 3"/>
          <p:cNvSpPr>
            <a:spLocks noChangeArrowheads="1"/>
          </p:cNvSpPr>
          <p:nvPr/>
        </p:nvSpPr>
        <p:spPr bwMode="auto">
          <a:xfrm>
            <a:off x="5715000" y="4953000"/>
            <a:ext cx="3429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Fig. 1.13: The hydraulic power pack.</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01000" cy="914400"/>
          </a:xfrm>
        </p:spPr>
        <p:txBody>
          <a:bodyPr/>
          <a:lstStyle/>
          <a:p>
            <a:r>
              <a:rPr lang="en-US" sz="3200" b="1" dirty="0" smtClean="0">
                <a:solidFill>
                  <a:schemeClr val="accent1">
                    <a:lumMod val="75000"/>
                  </a:schemeClr>
                </a:solidFill>
              </a:rPr>
              <a:t>Module 1: Introduction to Hydraulics</a:t>
            </a:r>
            <a:endParaRPr lang="en-US" sz="3200" dirty="0"/>
          </a:p>
        </p:txBody>
      </p:sp>
      <p:sp>
        <p:nvSpPr>
          <p:cNvPr id="3" name="Content Placeholder 2"/>
          <p:cNvSpPr>
            <a:spLocks noGrp="1"/>
          </p:cNvSpPr>
          <p:nvPr>
            <p:ph idx="1"/>
          </p:nvPr>
        </p:nvSpPr>
        <p:spPr>
          <a:xfrm>
            <a:off x="914400" y="1295400"/>
            <a:ext cx="7772400" cy="5060160"/>
          </a:xfrm>
        </p:spPr>
        <p:txBody>
          <a:bodyPr>
            <a:normAutofit fontScale="92500" lnSpcReduction="20000"/>
          </a:bodyPr>
          <a:lstStyle/>
          <a:p>
            <a:r>
              <a:rPr lang="en-US" sz="3300" b="1" dirty="0" smtClean="0">
                <a:solidFill>
                  <a:srgbClr val="FFFF00"/>
                </a:solidFill>
              </a:rPr>
              <a:t>Air</a:t>
            </a:r>
            <a:r>
              <a:rPr lang="en-US" dirty="0" smtClean="0">
                <a:solidFill>
                  <a:srgbClr val="FFFF00"/>
                </a:solidFill>
              </a:rPr>
              <a:t> is </a:t>
            </a:r>
            <a:r>
              <a:rPr lang="en-US" b="1" dirty="0" smtClean="0">
                <a:solidFill>
                  <a:srgbClr val="FFFF00"/>
                </a:solidFill>
              </a:rPr>
              <a:t>Compressible:</a:t>
            </a:r>
            <a:r>
              <a:rPr lang="en-US" dirty="0" smtClean="0">
                <a:solidFill>
                  <a:srgbClr val="FFFF00"/>
                </a:solidFill>
              </a:rPr>
              <a:t> </a:t>
            </a:r>
          </a:p>
          <a:p>
            <a:pPr>
              <a:buNone/>
            </a:pPr>
            <a:r>
              <a:rPr lang="en-US" dirty="0" smtClean="0"/>
              <a:t>(</a:t>
            </a:r>
            <a:r>
              <a:rPr lang="en-US" i="1" dirty="0" smtClean="0"/>
              <a:t>This describes whether it is possible to force an  </a:t>
            </a:r>
          </a:p>
          <a:p>
            <a:pPr>
              <a:buNone/>
            </a:pPr>
            <a:r>
              <a:rPr lang="en-US" i="1" dirty="0" smtClean="0"/>
              <a:t>object into a smaller space than it normally </a:t>
            </a:r>
          </a:p>
          <a:p>
            <a:pPr>
              <a:buNone/>
            </a:pPr>
            <a:r>
              <a:rPr lang="en-US" i="1" dirty="0" smtClean="0"/>
              <a:t>occupies. For example, a sponge is compressible</a:t>
            </a:r>
          </a:p>
          <a:p>
            <a:pPr>
              <a:buNone/>
            </a:pPr>
            <a:r>
              <a:rPr lang="en-US" i="1" dirty="0" smtClean="0"/>
              <a:t>because it can be squeezed into a smaller size</a:t>
            </a:r>
            <a:r>
              <a:rPr lang="en-US" dirty="0" smtClean="0"/>
              <a:t>).</a:t>
            </a:r>
          </a:p>
          <a:p>
            <a:pPr>
              <a:buNone/>
            </a:pPr>
            <a:endParaRPr lang="en-US" dirty="0" smtClean="0"/>
          </a:p>
          <a:p>
            <a:pPr lvl="0"/>
            <a:r>
              <a:rPr lang="en-US" sz="3300" b="1" dirty="0" smtClean="0">
                <a:solidFill>
                  <a:srgbClr val="FFFF00"/>
                </a:solidFill>
              </a:rPr>
              <a:t>liquid</a:t>
            </a:r>
            <a:r>
              <a:rPr lang="en-US" dirty="0" smtClean="0">
                <a:solidFill>
                  <a:srgbClr val="FFFF00"/>
                </a:solidFill>
              </a:rPr>
              <a:t> is </a:t>
            </a:r>
            <a:r>
              <a:rPr lang="en-US" b="1" dirty="0" smtClean="0">
                <a:solidFill>
                  <a:srgbClr val="FFFF00"/>
                </a:solidFill>
              </a:rPr>
              <a:t>Incompressible:</a:t>
            </a:r>
          </a:p>
          <a:p>
            <a:pPr lvl="0">
              <a:buNone/>
            </a:pPr>
            <a:r>
              <a:rPr lang="en-US" b="1" dirty="0" smtClean="0"/>
              <a:t> </a:t>
            </a:r>
            <a:r>
              <a:rPr lang="en-US" dirty="0" smtClean="0"/>
              <a:t>(</a:t>
            </a:r>
            <a:r>
              <a:rPr lang="en-US" i="1" dirty="0" smtClean="0"/>
              <a:t>The opposite to compressible. When a “squeezing” </a:t>
            </a:r>
          </a:p>
          <a:p>
            <a:pPr lvl="0">
              <a:buNone/>
            </a:pPr>
            <a:r>
              <a:rPr lang="en-US" i="1" dirty="0" smtClean="0"/>
              <a:t>force is applied to an object, it does not change to a </a:t>
            </a:r>
          </a:p>
          <a:p>
            <a:pPr lvl="0">
              <a:buNone/>
            </a:pPr>
            <a:r>
              <a:rPr lang="en-US" i="1" dirty="0" smtClean="0"/>
              <a:t>smaller size. Liquid, for example hydraulic fluid, </a:t>
            </a:r>
          </a:p>
          <a:p>
            <a:pPr lvl="0">
              <a:buNone/>
            </a:pPr>
            <a:r>
              <a:rPr lang="en-US" i="1" dirty="0" smtClean="0"/>
              <a:t>possesses this physical property</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077200" cy="914400"/>
          </a:xfrm>
        </p:spPr>
        <p:txBody>
          <a:bodyPr/>
          <a:lstStyle/>
          <a:p>
            <a:r>
              <a:rPr lang="en-US" sz="3200" b="1" dirty="0" smtClean="0">
                <a:solidFill>
                  <a:schemeClr val="accent1">
                    <a:lumMod val="75000"/>
                  </a:schemeClr>
                </a:solidFill>
              </a:rPr>
              <a:t>Module 1: Introduction to Hydraulics</a:t>
            </a:r>
            <a:endParaRPr lang="en-US" sz="3200" dirty="0"/>
          </a:p>
        </p:txBody>
      </p:sp>
      <p:sp>
        <p:nvSpPr>
          <p:cNvPr id="3" name="Content Placeholder 2"/>
          <p:cNvSpPr>
            <a:spLocks noGrp="1"/>
          </p:cNvSpPr>
          <p:nvPr>
            <p:ph idx="1"/>
          </p:nvPr>
        </p:nvSpPr>
        <p:spPr>
          <a:xfrm>
            <a:off x="914400" y="1219200"/>
            <a:ext cx="7772400" cy="5136360"/>
          </a:xfrm>
        </p:spPr>
        <p:txBody>
          <a:bodyPr/>
          <a:lstStyle/>
          <a:p>
            <a:r>
              <a:rPr lang="en-US" dirty="0" smtClean="0"/>
              <a:t>Hydraulic systems are commonly used where mechanisms require </a:t>
            </a:r>
            <a:r>
              <a:rPr lang="en-US" dirty="0" smtClean="0">
                <a:solidFill>
                  <a:srgbClr val="FFFF00"/>
                </a:solidFill>
              </a:rPr>
              <a:t>large forces and precise control. </a:t>
            </a:r>
          </a:p>
          <a:p>
            <a:pPr>
              <a:buNone/>
            </a:pPr>
            <a:endParaRPr lang="en-US" dirty="0" smtClean="0"/>
          </a:p>
          <a:p>
            <a:endParaRPr lang="en-US" dirty="0" smtClean="0"/>
          </a:p>
          <a:p>
            <a:r>
              <a:rPr lang="en-US" dirty="0" smtClean="0"/>
              <a:t>Examples include </a:t>
            </a:r>
            <a:r>
              <a:rPr lang="en-US" dirty="0" smtClean="0">
                <a:solidFill>
                  <a:srgbClr val="FFFF00"/>
                </a:solidFill>
              </a:rPr>
              <a:t>vehicle power steering </a:t>
            </a:r>
            <a:r>
              <a:rPr lang="en-US" dirty="0" smtClean="0"/>
              <a:t>and </a:t>
            </a:r>
            <a:r>
              <a:rPr lang="en-US" dirty="0" smtClean="0">
                <a:solidFill>
                  <a:srgbClr val="FFFF00"/>
                </a:solidFill>
              </a:rPr>
              <a:t>brakes, hydraulic jacks </a:t>
            </a:r>
            <a:r>
              <a:rPr lang="en-US" dirty="0" smtClean="0"/>
              <a:t>and </a:t>
            </a:r>
            <a:r>
              <a:rPr lang="en-US" dirty="0" smtClean="0">
                <a:solidFill>
                  <a:srgbClr val="FFFF00"/>
                </a:solidFill>
              </a:rPr>
              <a:t>heavy earth moving machines.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2.Uses of hydraulics</a:t>
            </a:r>
            <a:br>
              <a:rPr lang="en-US" b="1" dirty="0" smtClean="0"/>
            </a:br>
            <a:endParaRPr lang="en-US" dirty="0"/>
          </a:p>
        </p:txBody>
      </p:sp>
      <p:sp>
        <p:nvSpPr>
          <p:cNvPr id="3" name="Content Placeholder 2"/>
          <p:cNvSpPr>
            <a:spLocks noGrp="1"/>
          </p:cNvSpPr>
          <p:nvPr>
            <p:ph idx="1"/>
          </p:nvPr>
        </p:nvSpPr>
        <p:spPr/>
        <p:txBody>
          <a:bodyPr/>
          <a:lstStyle/>
          <a:p>
            <a:r>
              <a:rPr lang="en-US" dirty="0" smtClean="0"/>
              <a:t>Hydraulics plays an important role in many industries; there are a lot of </a:t>
            </a:r>
            <a:r>
              <a:rPr lang="en-US" dirty="0" smtClean="0">
                <a:solidFill>
                  <a:srgbClr val="FFFF00"/>
                </a:solidFill>
              </a:rPr>
              <a:t>hydraulic applications</a:t>
            </a:r>
            <a:r>
              <a:rPr lang="en-US" dirty="0" smtClean="0"/>
              <a:t> in </a:t>
            </a:r>
            <a:r>
              <a:rPr lang="en-US" dirty="0" smtClean="0">
                <a:solidFill>
                  <a:srgbClr val="92D050"/>
                </a:solidFill>
              </a:rPr>
              <a:t>manufacturing, transportation, and construction sectors. </a:t>
            </a:r>
          </a:p>
          <a:p>
            <a:endParaRPr lang="en-US" dirty="0" smtClean="0"/>
          </a:p>
          <a:p>
            <a:r>
              <a:rPr lang="en-US" dirty="0" smtClean="0"/>
              <a:t>Hydraulics systems are used where large, precise forces are required.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914400"/>
          </a:xfrm>
        </p:spPr>
        <p:txBody>
          <a:bodyPr/>
          <a:lstStyle/>
          <a:p>
            <a:r>
              <a:rPr lang="en-US" sz="2800" b="1" dirty="0" smtClean="0"/>
              <a:t>2.1	Common examples of hydraulic systems include:</a:t>
            </a:r>
            <a:endParaRPr lang="en-US" sz="2800" b="1" dirty="0"/>
          </a:p>
        </p:txBody>
      </p:sp>
      <p:sp>
        <p:nvSpPr>
          <p:cNvPr id="3" name="Content Placeholder 2"/>
          <p:cNvSpPr>
            <a:spLocks noGrp="1"/>
          </p:cNvSpPr>
          <p:nvPr>
            <p:ph idx="1"/>
          </p:nvPr>
        </p:nvSpPr>
        <p:spPr>
          <a:xfrm>
            <a:off x="914400" y="1447800"/>
            <a:ext cx="8229600" cy="533400"/>
          </a:xfrm>
        </p:spPr>
        <p:txBody>
          <a:bodyPr>
            <a:normAutofit lnSpcReduction="10000"/>
          </a:bodyPr>
          <a:lstStyle/>
          <a:p>
            <a:pPr>
              <a:buNone/>
            </a:pPr>
            <a:r>
              <a:rPr lang="en-US" b="1" dirty="0" smtClean="0">
                <a:solidFill>
                  <a:srgbClr val="FFFF00"/>
                </a:solidFill>
              </a:rPr>
              <a:t>2.1.1	    Vehicle brake hydraulic systems</a:t>
            </a:r>
          </a:p>
          <a:p>
            <a:endParaRPr lang="en-US"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4437697" y="1905000"/>
          <a:ext cx="4706303" cy="4191000"/>
        </p:xfrm>
        <a:graphic>
          <a:graphicData uri="http://schemas.openxmlformats.org/presentationml/2006/ole">
            <mc:AlternateContent xmlns:mc="http://schemas.openxmlformats.org/markup-compatibility/2006">
              <mc:Choice xmlns:v="urn:schemas-microsoft-com:vml" Requires="v">
                <p:oleObj spid="_x0000_s38914" name="Picture" r:id="rId3" imgW="3594178" imgH="3140658" progId="Word.Picture.8">
                  <p:embed/>
                </p:oleObj>
              </mc:Choice>
              <mc:Fallback>
                <p:oleObj name="Picture" r:id="rId3" imgW="3594178" imgH="3140658" progId="Word.Picture.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697" y="1905000"/>
                        <a:ext cx="4706303" cy="4191000"/>
                      </a:xfrm>
                      <a:prstGeom prst="rect">
                        <a:avLst/>
                      </a:prstGeom>
                      <a:solidFill>
                        <a:srgbClr val="FFFF99"/>
                      </a:solidFill>
                    </p:spPr>
                  </p:pic>
                </p:oleObj>
              </mc:Fallback>
            </mc:AlternateContent>
          </a:graphicData>
        </a:graphic>
      </p:graphicFrame>
      <p:sp>
        <p:nvSpPr>
          <p:cNvPr id="7" name="Rectangle 6"/>
          <p:cNvSpPr/>
          <p:nvPr/>
        </p:nvSpPr>
        <p:spPr>
          <a:xfrm>
            <a:off x="533400" y="1905000"/>
            <a:ext cx="3733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5" name="Rectangle 3"/>
          <p:cNvSpPr>
            <a:spLocks noChangeArrowheads="1"/>
          </p:cNvSpPr>
          <p:nvPr/>
        </p:nvSpPr>
        <p:spPr bwMode="auto">
          <a:xfrm>
            <a:off x="533400" y="1905000"/>
            <a:ext cx="3810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The function of a vehicle braking system is to stop or slow down a moving vehicle. </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When the brake pedal is pressed as illustrated in Fig. 1.1, the hydraulic pressure is transmitted to the piston in the brake caliper of the brakes.</a:t>
            </a:r>
            <a:endParaRPr kumimoji="0" lang="en-US"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rPr>
              <a:t>The pressure forces the brake pads against the brake rotor, which is rotating with the wheel.</a:t>
            </a:r>
            <a:endParaRPr kumimoji="0" lang="en-US" sz="16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Verdana" pitchFamily="34" charset="0"/>
                <a:ea typeface="Times New Roman" pitchFamily="18" charset="0"/>
                <a:cs typeface="Times New Roman" pitchFamily="18" charset="0"/>
              </a:rPr>
              <a:t>The friction between the brake pad and the rotor causes the wheel to slow down and then stop.</a:t>
            </a:r>
            <a:r>
              <a:rPr kumimoji="0" lang="en-US" sz="1050" b="1" i="0" u="none" strike="noStrike" cap="none" normalizeH="0" baseline="0" dirty="0" smtClean="0">
                <a:ln>
                  <a:noFill/>
                </a:ln>
                <a:solidFill>
                  <a:schemeClr val="bg1"/>
                </a:solidFill>
                <a:effectLst/>
                <a:latin typeface="Arial" pitchFamily="34" charset="0"/>
                <a:cs typeface="Arial" pitchFamily="34" charset="0"/>
              </a:rPr>
              <a:t> </a:t>
            </a: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38916" name="Rectangle 4"/>
          <p:cNvSpPr>
            <a:spLocks noChangeArrowheads="1"/>
          </p:cNvSpPr>
          <p:nvPr/>
        </p:nvSpPr>
        <p:spPr bwMode="auto">
          <a:xfrm>
            <a:off x="4343400" y="6172200"/>
            <a:ext cx="4800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Fig.1.1: A schematic diagram of the vehicle’s hydraulic brake system.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457201" y="6172200"/>
            <a:ext cx="3581399" cy="646331"/>
          </a:xfrm>
          <a:prstGeom prst="rect">
            <a:avLst/>
          </a:prstGeom>
        </p:spPr>
        <p:txBody>
          <a:bodyPr wrap="square">
            <a:spAutoFit/>
          </a:bodyPr>
          <a:lstStyle/>
          <a:p>
            <a:r>
              <a:rPr lang="en-US" b="1" dirty="0"/>
              <a:t>Tip</a:t>
            </a:r>
            <a:r>
              <a:rPr lang="en-US" dirty="0"/>
              <a:t>: Watch the hydraulic brake system video.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lstStyle/>
          <a:p>
            <a:r>
              <a:rPr lang="en-US" sz="2000" b="1" dirty="0" smtClean="0"/>
              <a:t>2.1	Common examples of hydraulic systems include:</a:t>
            </a:r>
            <a:endParaRPr lang="en-US" sz="2000" dirty="0"/>
          </a:p>
        </p:txBody>
      </p:sp>
      <p:pic>
        <p:nvPicPr>
          <p:cNvPr id="4" name="brake system.avi">
            <a:hlinkClick r:id="" action="ppaction://media"/>
          </p:cNvPr>
          <p:cNvPicPr>
            <a:picLocks noGrp="1" noRot="1" noChangeAspect="1"/>
          </p:cNvPicPr>
          <p:nvPr>
            <p:ph idx="1"/>
            <a:videoFile r:link="rId1"/>
          </p:nvPr>
        </p:nvPicPr>
        <p:blipFill>
          <a:blip r:embed="rId3" cstate="print"/>
          <a:stretch>
            <a:fillRect/>
          </a:stretch>
        </p:blipFill>
        <p:spPr>
          <a:xfrm>
            <a:off x="838200" y="1138996"/>
            <a:ext cx="8001000" cy="541420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2865</TotalTime>
  <Words>2038</Words>
  <Application>Microsoft Office PowerPoint</Application>
  <PresentationFormat>On-screen Show (4:3)</PresentationFormat>
  <Paragraphs>234</Paragraphs>
  <Slides>41</Slides>
  <Notes>2</Notes>
  <HiddenSlides>0</HiddenSlides>
  <MMClips>3</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54" baseType="lpstr">
      <vt:lpstr>Arial</vt:lpstr>
      <vt:lpstr>Calibri</vt:lpstr>
      <vt:lpstr>Consolas</vt:lpstr>
      <vt:lpstr>Corbel</vt:lpstr>
      <vt:lpstr>Times New Roman</vt:lpstr>
      <vt:lpstr>Verdana</vt:lpstr>
      <vt:lpstr>Wingdings</vt:lpstr>
      <vt:lpstr>Wingdings 2</vt:lpstr>
      <vt:lpstr>Wingdings 3</vt:lpstr>
      <vt:lpstr>Metro</vt:lpstr>
      <vt:lpstr>Picture</vt:lpstr>
      <vt:lpstr>Bitmap Image</vt:lpstr>
      <vt:lpstr>Equation</vt:lpstr>
      <vt:lpstr>Basic Hydraulics and Pneumatics </vt:lpstr>
      <vt:lpstr>Module 1: Introduction to Hydraulics</vt:lpstr>
      <vt:lpstr>Module 1: Introduction to Hydraulics</vt:lpstr>
      <vt:lpstr>Module 1: Introduction to Hydraulics</vt:lpstr>
      <vt:lpstr>Module 1: Introduction to Hydraulics</vt:lpstr>
      <vt:lpstr>Module 1: Introduction to Hydraulics</vt:lpstr>
      <vt:lpstr>2.Uses of hydraulics </vt:lpstr>
      <vt:lpstr>2.1 Common examples of hydraulic systems include:</vt:lpstr>
      <vt:lpstr>2.1 Common examples of hydraulic systems include:</vt:lpstr>
      <vt:lpstr>2.1 Common examples of hydraulic systems include:</vt:lpstr>
      <vt:lpstr>2.1 Common examples of hydraulic systems include:</vt:lpstr>
      <vt:lpstr>Tip: Watch the hydraulic jack video. </vt:lpstr>
      <vt:lpstr>2.1 Common examples of hydraulic systems include:</vt:lpstr>
      <vt:lpstr>3 Hydraulic system components </vt:lpstr>
      <vt:lpstr>3 Hydraulic system components </vt:lpstr>
      <vt:lpstr>Tip: “Watch the hydraulic system video” </vt:lpstr>
      <vt:lpstr>3.1 Hydraulic power pack </vt:lpstr>
      <vt:lpstr>3.3 Hydraulic symbols</vt:lpstr>
      <vt:lpstr>Power Pack Symbols</vt:lpstr>
      <vt:lpstr>4- Fundamental laws of Hydraulics </vt:lpstr>
      <vt:lpstr>4- Fundamental laws of Hydraulics 4.1 Pressure  </vt:lpstr>
      <vt:lpstr>4.1 Pressure</vt:lpstr>
      <vt:lpstr>4.1 Pressure</vt:lpstr>
      <vt:lpstr>4.2 Pascal’s Law</vt:lpstr>
      <vt:lpstr>4.2 Pascal’s Law</vt:lpstr>
      <vt:lpstr>4.2 Pascal’s Law</vt:lpstr>
      <vt:lpstr>4.2 Pascal’s Law</vt:lpstr>
      <vt:lpstr>4.2 Pascal’s Law</vt:lpstr>
      <vt:lpstr>4.2 Pascal’s Law</vt:lpstr>
      <vt:lpstr>4.3 Liquid flow </vt:lpstr>
      <vt:lpstr>4.3 Liquid flow</vt:lpstr>
      <vt:lpstr>4.3 Liquid flow</vt:lpstr>
      <vt:lpstr>4.3.2 The continuity equation </vt:lpstr>
      <vt:lpstr>4.3.2 The continuity equation</vt:lpstr>
      <vt:lpstr>4.3.2 The continuity equation</vt:lpstr>
      <vt:lpstr>4.3.2 The continuity equation </vt:lpstr>
      <vt:lpstr>4.3.2 The continuity equation</vt:lpstr>
      <vt:lpstr>5 Reading the pressure gauge  </vt:lpstr>
      <vt:lpstr>5 Reading the pressure gauge </vt:lpstr>
      <vt:lpstr>5 Reading the pressure gauge  </vt:lpstr>
      <vt:lpstr>5.1 Activity 2: Setting the hydraulic pressure to 30 bar.  </vt:lpstr>
    </vt:vector>
  </TitlesOfParts>
  <Company>IAT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Hydraulics and Pneumatics</dc:title>
  <dc:creator>samir.hamasha</dc:creator>
  <cp:lastModifiedBy>Nathan Sailor</cp:lastModifiedBy>
  <cp:revision>23</cp:revision>
  <dcterms:created xsi:type="dcterms:W3CDTF">2011-02-06T04:42:12Z</dcterms:created>
  <dcterms:modified xsi:type="dcterms:W3CDTF">2016-01-05T17:45:06Z</dcterms:modified>
</cp:coreProperties>
</file>